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4"/>
  </p:sldMasterIdLst>
  <p:sldIdLst>
    <p:sldId id="273" r:id="rId5"/>
    <p:sldId id="274" r:id="rId6"/>
    <p:sldId id="282" r:id="rId7"/>
    <p:sldId id="275" r:id="rId8"/>
    <p:sldId id="276" r:id="rId9"/>
    <p:sldId id="277" r:id="rId10"/>
    <p:sldId id="264" r:id="rId11"/>
    <p:sldId id="279" r:id="rId12"/>
    <p:sldId id="280" r:id="rId13"/>
    <p:sldId id="281" r:id="rId14"/>
    <p:sldId id="266" r:id="rId15"/>
    <p:sldId id="284" r:id="rId16"/>
    <p:sldId id="285" r:id="rId17"/>
    <p:sldId id="286" r:id="rId18"/>
    <p:sldId id="28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EB46B8FB-F6A2-5F47-A6CD-A7E17E69270F}"/>
              </a:ext>
            </a:extLst>
          </p:cNvPr>
          <p:cNvGrpSpPr/>
          <p:nvPr/>
        </p:nvGrpSpPr>
        <p:grpSpPr>
          <a:xfrm>
            <a:off x="6201388" y="0"/>
            <a:ext cx="5990612" cy="6858001"/>
            <a:chOff x="6201388" y="0"/>
            <a:chExt cx="5990612" cy="6858001"/>
          </a:xfrm>
        </p:grpSpPr>
        <p:sp>
          <p:nvSpPr>
            <p:cNvPr id="45" name="Oval 44">
              <a:extLst>
                <a:ext uri="{FF2B5EF4-FFF2-40B4-BE49-F238E27FC236}">
                  <a16:creationId xmlns:a16="http://schemas.microsoft.com/office/drawing/2014/main" id="{419BDE93-3EC2-4E4D-BC0B-417378F49EDA}"/>
                </a:ext>
              </a:extLst>
            </p:cNvPr>
            <p:cNvSpPr/>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a:extLst>
                <a:ext uri="{FF2B5EF4-FFF2-40B4-BE49-F238E27FC236}">
                  <a16:creationId xmlns:a16="http://schemas.microsoft.com/office/drawing/2014/main" id="{FE21F82F-1EE5-8240-97F8-387DF0253FCE}"/>
                </a:ext>
              </a:extLst>
            </p:cNvPr>
            <p:cNvSpPr/>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48">
              <a:extLst>
                <a:ext uri="{FF2B5EF4-FFF2-40B4-BE49-F238E27FC236}">
                  <a16:creationId xmlns:a16="http://schemas.microsoft.com/office/drawing/2014/main" id="{AE1903E3-6B5F-6B4C-9A1F-62628A050AEB}"/>
                </a:ext>
              </a:extLst>
            </p:cNvPr>
            <p:cNvSpPr/>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Oval 50">
              <a:extLst>
                <a:ext uri="{FF2B5EF4-FFF2-40B4-BE49-F238E27FC236}">
                  <a16:creationId xmlns:a16="http://schemas.microsoft.com/office/drawing/2014/main" id="{F7C55863-3B37-0743-B001-1A970033FBA8}"/>
                </a:ext>
              </a:extLst>
            </p:cNvPr>
            <p:cNvSpPr/>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932B4C24-3A58-924C-B79A-D961EF7C2C48}"/>
                </a:ext>
              </a:extLst>
            </p:cNvPr>
            <p:cNvSpPr/>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1EF52E0-D2CF-544F-93A6-4D7B45A0483A}"/>
                </a:ext>
              </a:extLst>
            </p:cNvPr>
            <p:cNvSpPr/>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a:extLst>
                <a:ext uri="{FF2B5EF4-FFF2-40B4-BE49-F238E27FC236}">
                  <a16:creationId xmlns:a16="http://schemas.microsoft.com/office/drawing/2014/main" id="{6966CFE5-1C8C-2E4F-9B2D-A8438F5A5322}"/>
                </a:ext>
              </a:extLst>
            </p:cNvPr>
            <p:cNvSpPr/>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Freeform 64">
              <a:extLst>
                <a:ext uri="{FF2B5EF4-FFF2-40B4-BE49-F238E27FC236}">
                  <a16:creationId xmlns:a16="http://schemas.microsoft.com/office/drawing/2014/main" id="{9FD29EF3-A5B2-554A-A307-6BE1BCE8AF03}"/>
                </a:ext>
              </a:extLst>
            </p:cNvPr>
            <p:cNvSpPr/>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Oval 66">
              <a:extLst>
                <a:ext uri="{FF2B5EF4-FFF2-40B4-BE49-F238E27FC236}">
                  <a16:creationId xmlns:a16="http://schemas.microsoft.com/office/drawing/2014/main" id="{AC1ECAD8-0CF2-934D-AA1E-C108208CDE6F}"/>
                </a:ext>
              </a:extLst>
            </p:cNvPr>
            <p:cNvSpPr/>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DB14DED1-3A58-8C4D-902E-2A9F34043F61}"/>
                </a:ext>
              </a:extLst>
            </p:cNvPr>
            <p:cNvSpPr/>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65D65157-5719-0341-A807-A8956595FB4C}"/>
                </a:ext>
              </a:extLst>
            </p:cNvPr>
            <p:cNvSpPr/>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A7F23F74-B777-2A4C-8EF9-E798880D5942}"/>
                </a:ext>
              </a:extLst>
            </p:cNvPr>
            <p:cNvSpPr/>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a:extLst>
                <a:ext uri="{FF2B5EF4-FFF2-40B4-BE49-F238E27FC236}">
                  <a16:creationId xmlns:a16="http://schemas.microsoft.com/office/drawing/2014/main" id="{E3B9A050-0AE1-1D4B-A2AC-6EEF64B106D9}"/>
                </a:ext>
              </a:extLst>
            </p:cNvPr>
            <p:cNvSpPr/>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71">
              <a:extLst>
                <a:ext uri="{FF2B5EF4-FFF2-40B4-BE49-F238E27FC236}">
                  <a16:creationId xmlns:a16="http://schemas.microsoft.com/office/drawing/2014/main" id="{C424FE38-F803-8D47-BF56-1B18EC2B1F03}"/>
                </a:ext>
              </a:extLst>
            </p:cNvPr>
            <p:cNvSpPr/>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Oval 72">
              <a:extLst>
                <a:ext uri="{FF2B5EF4-FFF2-40B4-BE49-F238E27FC236}">
                  <a16:creationId xmlns:a16="http://schemas.microsoft.com/office/drawing/2014/main" id="{E37187F2-9212-0641-97D0-1ACD50B748A8}"/>
                </a:ext>
              </a:extLst>
            </p:cNvPr>
            <p:cNvSpPr/>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C760C651-2AC4-564E-BEAA-AB7FAFE7F79F}"/>
                </a:ext>
              </a:extLst>
            </p:cNvPr>
            <p:cNvSpPr/>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58B0A1B8-5BA3-3548-9511-B4904D05264B}"/>
                </a:ext>
              </a:extLst>
            </p:cNvPr>
            <p:cNvSpPr/>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a:extLst>
                <a:ext uri="{FF2B5EF4-FFF2-40B4-BE49-F238E27FC236}">
                  <a16:creationId xmlns:a16="http://schemas.microsoft.com/office/drawing/2014/main" id="{424CD779-EE9A-214D-9488-767327E373AA}"/>
                </a:ext>
              </a:extLst>
            </p:cNvPr>
            <p:cNvSpPr/>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76">
              <a:extLst>
                <a:ext uri="{FF2B5EF4-FFF2-40B4-BE49-F238E27FC236}">
                  <a16:creationId xmlns:a16="http://schemas.microsoft.com/office/drawing/2014/main" id="{630D08C6-9EFB-8540-875F-2A55DED2AAE3}"/>
                </a:ext>
              </a:extLst>
            </p:cNvPr>
            <p:cNvSpPr/>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77">
              <a:extLst>
                <a:ext uri="{FF2B5EF4-FFF2-40B4-BE49-F238E27FC236}">
                  <a16:creationId xmlns:a16="http://schemas.microsoft.com/office/drawing/2014/main" id="{D7E8DA86-1294-4641-9C52-6E153150641C}"/>
                </a:ext>
              </a:extLst>
            </p:cNvPr>
            <p:cNvSpPr/>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78">
              <a:extLst>
                <a:ext uri="{FF2B5EF4-FFF2-40B4-BE49-F238E27FC236}">
                  <a16:creationId xmlns:a16="http://schemas.microsoft.com/office/drawing/2014/main" id="{011063C9-2A43-3348-A018-F27FACAA778D}"/>
                </a:ext>
              </a:extLst>
            </p:cNvPr>
            <p:cNvSpPr/>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79">
              <a:extLst>
                <a:ext uri="{FF2B5EF4-FFF2-40B4-BE49-F238E27FC236}">
                  <a16:creationId xmlns:a16="http://schemas.microsoft.com/office/drawing/2014/main" id="{EE85C7DE-D965-244F-BD95-3A05FF4AAC61}"/>
                </a:ext>
              </a:extLst>
            </p:cNvPr>
            <p:cNvSpPr/>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80">
              <a:extLst>
                <a:ext uri="{FF2B5EF4-FFF2-40B4-BE49-F238E27FC236}">
                  <a16:creationId xmlns:a16="http://schemas.microsoft.com/office/drawing/2014/main" id="{315A1389-149A-3342-A863-637D42FDB28D}"/>
                </a:ext>
              </a:extLst>
            </p:cNvPr>
            <p:cNvSpPr/>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81">
              <a:extLst>
                <a:ext uri="{FF2B5EF4-FFF2-40B4-BE49-F238E27FC236}">
                  <a16:creationId xmlns:a16="http://schemas.microsoft.com/office/drawing/2014/main" id="{B149CC6F-B6C6-BE46-B451-1BF7D47A8936}"/>
                </a:ext>
              </a:extLst>
            </p:cNvPr>
            <p:cNvSpPr/>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CDAB39E9-6F50-3F4B-9DDB-FC0E0CA993A6}"/>
              </a:ext>
            </a:extLst>
          </p:cNvPr>
          <p:cNvSpPr>
            <a:spLocks noGrp="1"/>
          </p:cNvSpPr>
          <p:nvPr>
            <p:ph type="ctrTitle"/>
          </p:nvPr>
        </p:nvSpPr>
        <p:spPr>
          <a:xfrm>
            <a:off x="565150" y="768334"/>
            <a:ext cx="5066001" cy="2866405"/>
          </a:xfrm>
        </p:spPr>
        <p:txBody>
          <a:bodyPr anchor="t"/>
          <a:lstStyle>
            <a:lvl1pPr algn="l">
              <a:defRPr sz="6000"/>
            </a:lvl1pPr>
          </a:lstStyle>
          <a:p>
            <a:r>
              <a:rPr lang="en-US" dirty="0"/>
              <a:t>Click to edit Master title style</a:t>
            </a:r>
          </a:p>
        </p:txBody>
      </p:sp>
      <p:sp>
        <p:nvSpPr>
          <p:cNvPr id="3" name="Subtitle 2">
            <a:extLst>
              <a:ext uri="{FF2B5EF4-FFF2-40B4-BE49-F238E27FC236}">
                <a16:creationId xmlns:a16="http://schemas.microsoft.com/office/drawing/2014/main" id="{A6B2C33E-E9A6-304D-BBCB-97AD0B213CE0}"/>
              </a:ext>
            </a:extLst>
          </p:cNvPr>
          <p:cNvSpPr>
            <a:spLocks noGrp="1"/>
          </p:cNvSpPr>
          <p:nvPr>
            <p:ph type="subTitle" idx="1"/>
          </p:nvPr>
        </p:nvSpPr>
        <p:spPr>
          <a:xfrm>
            <a:off x="565150" y="4283239"/>
            <a:ext cx="5066001" cy="1475177"/>
          </a:xfrm>
        </p:spPr>
        <p:txBody>
          <a:bodyPr anchor="b"/>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29C75C4-E533-BE48-B528-D1A278BC39A3}"/>
              </a:ext>
            </a:extLst>
          </p:cNvPr>
          <p:cNvSpPr>
            <a:spLocks noGrp="1"/>
          </p:cNvSpPr>
          <p:nvPr>
            <p:ph type="dt" sz="half" idx="10"/>
          </p:nvPr>
        </p:nvSpPr>
        <p:spPr>
          <a:xfrm>
            <a:off x="566928" y="457200"/>
            <a:ext cx="3608205" cy="365125"/>
          </a:xfrm>
        </p:spPr>
        <p:txBody>
          <a:bodyPr/>
          <a:lstStyle>
            <a:lvl1pPr algn="l">
              <a:defRPr/>
            </a:lvl1pPr>
          </a:lstStyle>
          <a:p>
            <a:pPr algn="l"/>
            <a:fld id="{A5B0A250-5CC0-1746-B209-08E8B0DAE6AF}" type="datetimeFigureOut">
              <a:rPr lang="en-US" smtClean="0"/>
              <a:pPr algn="l"/>
              <a:t>10/9/2023</a:t>
            </a:fld>
            <a:endParaRPr lang="en-US" dirty="0"/>
          </a:p>
        </p:txBody>
      </p:sp>
      <p:sp>
        <p:nvSpPr>
          <p:cNvPr id="5" name="Footer Placeholder 4">
            <a:extLst>
              <a:ext uri="{FF2B5EF4-FFF2-40B4-BE49-F238E27FC236}">
                <a16:creationId xmlns:a16="http://schemas.microsoft.com/office/drawing/2014/main" id="{8F09BA8A-EF83-434D-A90E-0805D1104A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FCFDDE0-90B9-AD4E-B0EB-E7464FA9CDF2}"/>
              </a:ext>
            </a:extLst>
          </p:cNvPr>
          <p:cNvSpPr>
            <a:spLocks noGrp="1"/>
          </p:cNvSpPr>
          <p:nvPr>
            <p:ph type="sldNum" sz="quarter" idx="12"/>
          </p:nvPr>
        </p:nvSpPr>
        <p:spPr>
          <a:xfrm>
            <a:off x="4817335" y="6141085"/>
            <a:ext cx="813816" cy="365125"/>
          </a:xfrm>
        </p:spPr>
        <p:txBody>
          <a:bodyPr/>
          <a:lstStyle/>
          <a:p>
            <a:fld id="{49ABCAEC-7D34-E549-A96E-FCEDAADBE4B0}" type="slidenum">
              <a:rPr lang="en-US" smtClean="0"/>
              <a:t>‹#›</a:t>
            </a:fld>
            <a:endParaRPr lang="en-US" dirty="0"/>
          </a:p>
        </p:txBody>
      </p:sp>
      <p:cxnSp>
        <p:nvCxnSpPr>
          <p:cNvPr id="7" name="Straight Connector 6">
            <a:extLst>
              <a:ext uri="{FF2B5EF4-FFF2-40B4-BE49-F238E27FC236}">
                <a16:creationId xmlns:a16="http://schemas.microsoft.com/office/drawing/2014/main" id="{D33A3282-0389-C547-8CA6-7F3E7F27B34D}"/>
              </a:ext>
            </a:extLst>
          </p:cNvPr>
          <p:cNvCxnSpPr>
            <a:cxnSpLocks/>
          </p:cNvCxnSpPr>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4531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7ED46EE4-CE67-DD46-A751-9FEA049A22B8}"/>
              </a:ext>
            </a:extLst>
          </p:cNvPr>
          <p:cNvGrpSpPr/>
          <p:nvPr/>
        </p:nvGrpSpPr>
        <p:grpSpPr>
          <a:xfrm>
            <a:off x="8928528" y="0"/>
            <a:ext cx="3263472" cy="6858000"/>
            <a:chOff x="8928528" y="0"/>
            <a:chExt cx="3263472" cy="6858000"/>
          </a:xfrm>
        </p:grpSpPr>
        <p:sp>
          <p:nvSpPr>
            <p:cNvPr id="23" name="Oval 22">
              <a:extLst>
                <a:ext uri="{FF2B5EF4-FFF2-40B4-BE49-F238E27FC236}">
                  <a16:creationId xmlns:a16="http://schemas.microsoft.com/office/drawing/2014/main" id="{955C5B70-D34F-8A49-B220-808CE2BBB7F3}"/>
                </a:ext>
              </a:extLst>
            </p:cNvPr>
            <p:cNvSpPr/>
            <p:nvPr/>
          </p:nvSpPr>
          <p:spPr>
            <a:xfrm>
              <a:off x="8928528" y="491812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4BBFE624-6DBD-8541-B43B-180C0AFA21F0}"/>
                </a:ext>
              </a:extLst>
            </p:cNvPr>
            <p:cNvSpPr/>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6E01AC23-2120-A542-B140-5A29AA27A2C8}"/>
                </a:ext>
              </a:extLst>
            </p:cNvPr>
            <p:cNvSpPr/>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Oval 25">
              <a:extLst>
                <a:ext uri="{FF2B5EF4-FFF2-40B4-BE49-F238E27FC236}">
                  <a16:creationId xmlns:a16="http://schemas.microsoft.com/office/drawing/2014/main" id="{154689C0-9C35-9B4D-906B-DA287DA55A38}"/>
                </a:ext>
              </a:extLst>
            </p:cNvPr>
            <p:cNvSpPr/>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96570F0-11E0-6147-9053-E3A4B5DBA0E4}"/>
                </a:ext>
              </a:extLst>
            </p:cNvPr>
            <p:cNvSpPr/>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BDD97F6-A366-B54A-B889-42E97AFEDE37}"/>
                </a:ext>
              </a:extLst>
            </p:cNvPr>
            <p:cNvSpPr/>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58E853BC-EE80-374B-B823-8D51A948C4CF}"/>
                </a:ext>
              </a:extLst>
            </p:cNvPr>
            <p:cNvSpPr/>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4B5B70B1-649D-9848-B5D4-6DE04D55F5F0}"/>
                </a:ext>
              </a:extLst>
            </p:cNvPr>
            <p:cNvSpPr/>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0">
              <a:extLst>
                <a:ext uri="{FF2B5EF4-FFF2-40B4-BE49-F238E27FC236}">
                  <a16:creationId xmlns:a16="http://schemas.microsoft.com/office/drawing/2014/main" id="{46A2092A-2157-0A49-937F-BBAE14687DE7}"/>
                </a:ext>
              </a:extLst>
            </p:cNvPr>
            <p:cNvSpPr/>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31">
              <a:extLst>
                <a:ext uri="{FF2B5EF4-FFF2-40B4-BE49-F238E27FC236}">
                  <a16:creationId xmlns:a16="http://schemas.microsoft.com/office/drawing/2014/main" id="{F092371E-D526-AF43-816F-F7AEBA9FF166}"/>
                </a:ext>
              </a:extLst>
            </p:cNvPr>
            <p:cNvSpPr/>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06995714-B51E-E84A-9FD5-3AD33004E517}"/>
                </a:ext>
              </a:extLst>
            </p:cNvPr>
            <p:cNvSpPr/>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a:extLst>
                <a:ext uri="{FF2B5EF4-FFF2-40B4-BE49-F238E27FC236}">
                  <a16:creationId xmlns:a16="http://schemas.microsoft.com/office/drawing/2014/main" id="{0FDB0CC5-76AA-6E44-8376-4EE649C1DE42}"/>
                </a:ext>
              </a:extLst>
            </p:cNvPr>
            <p:cNvSpPr/>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34">
              <a:extLst>
                <a:ext uri="{FF2B5EF4-FFF2-40B4-BE49-F238E27FC236}">
                  <a16:creationId xmlns:a16="http://schemas.microsoft.com/office/drawing/2014/main" id="{3D981F0B-8982-1C45-8D7C-30E744003823}"/>
                </a:ext>
              </a:extLst>
            </p:cNvPr>
            <p:cNvSpPr/>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DF76EEB7-1E87-0447-8CD6-DD220CF4EE59}"/>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BA8AE526-3A03-9B41-8C9F-27156E701C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D08D72-182D-C947-B3F7-B74948D0849B}"/>
              </a:ext>
            </a:extLst>
          </p:cNvPr>
          <p:cNvSpPr>
            <a:spLocks noGrp="1"/>
          </p:cNvSpPr>
          <p:nvPr>
            <p:ph type="dt" sz="half" idx="10"/>
          </p:nvPr>
        </p:nvSpPr>
        <p:spPr/>
        <p:txBody>
          <a:bodyPr/>
          <a:lstStyle/>
          <a:p>
            <a:fld id="{A5B0A250-5CC0-1746-B209-08E8B0DAE6AF}" type="datetimeFigureOut">
              <a:rPr lang="en-US" smtClean="0"/>
              <a:t>10/9/2023</a:t>
            </a:fld>
            <a:endParaRPr lang="en-US" dirty="0"/>
          </a:p>
        </p:txBody>
      </p:sp>
      <p:sp>
        <p:nvSpPr>
          <p:cNvPr id="5" name="Footer Placeholder 4">
            <a:extLst>
              <a:ext uri="{FF2B5EF4-FFF2-40B4-BE49-F238E27FC236}">
                <a16:creationId xmlns:a16="http://schemas.microsoft.com/office/drawing/2014/main" id="{B076E396-D059-AF4D-A1D9-C1347978AAD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8845B6-87C0-2F4A-8146-00E911CDF70D}"/>
              </a:ext>
            </a:extLst>
          </p:cNvPr>
          <p:cNvSpPr>
            <a:spLocks noGrp="1"/>
          </p:cNvSpPr>
          <p:nvPr>
            <p:ph type="sldNum" sz="quarter" idx="12"/>
          </p:nvPr>
        </p:nvSpPr>
        <p:spPr>
          <a:xfrm>
            <a:off x="7086480" y="6141085"/>
            <a:ext cx="813816" cy="365125"/>
          </a:xfrm>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id="{A78A912D-4325-C449-BF2E-F331A221C695}"/>
              </a:ext>
            </a:extLst>
          </p:cNvPr>
          <p:cNvCxnSpPr>
            <a:cxnSpLocks/>
          </p:cNvCxnSpPr>
          <p:nvPr/>
        </p:nvCxnSpPr>
        <p:spPr>
          <a:xfrm>
            <a:off x="565150" y="6087110"/>
            <a:ext cx="7335146"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7036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3803ECC-8207-244B-8051-94AA5304EDD9}"/>
              </a:ext>
            </a:extLst>
          </p:cNvPr>
          <p:cNvGrpSpPr/>
          <p:nvPr/>
        </p:nvGrpSpPr>
        <p:grpSpPr>
          <a:xfrm>
            <a:off x="10290315" y="0"/>
            <a:ext cx="1901686" cy="6858000"/>
            <a:chOff x="10290315" y="0"/>
            <a:chExt cx="1901686" cy="6858000"/>
          </a:xfrm>
        </p:grpSpPr>
        <p:sp>
          <p:nvSpPr>
            <p:cNvPr id="17" name="Freeform 16">
              <a:extLst>
                <a:ext uri="{FF2B5EF4-FFF2-40B4-BE49-F238E27FC236}">
                  <a16:creationId xmlns:a16="http://schemas.microsoft.com/office/drawing/2014/main" id="{CF2E8536-821C-3846-A152-2001B7BA4BC9}"/>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57A02781-FFB4-C04E-97FB-78D26A9E8F1C}"/>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14C29607-37D2-7A4B-98E2-2C851CD6776C}"/>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D12FC7BA-80CC-1C4E-B268-B3EEA08137F1}"/>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BEBC8FB1-96B9-D84A-BD2A-BC8410EBE012}"/>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5A8455B4-A778-B44D-A7E8-C45A4846D9F7}"/>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Vertical Title 1">
            <a:extLst>
              <a:ext uri="{FF2B5EF4-FFF2-40B4-BE49-F238E27FC236}">
                <a16:creationId xmlns:a16="http://schemas.microsoft.com/office/drawing/2014/main" id="{B0407CCA-80EF-2B45-8F8C-7D5796A61BC0}"/>
              </a:ext>
            </a:extLst>
          </p:cNvPr>
          <p:cNvSpPr>
            <a:spLocks noGrp="1"/>
          </p:cNvSpPr>
          <p:nvPr>
            <p:ph type="title" orient="vert"/>
          </p:nvPr>
        </p:nvSpPr>
        <p:spPr>
          <a:xfrm>
            <a:off x="8950095" y="976630"/>
            <a:ext cx="2268507" cy="478459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A221C3-F2D3-FC4F-938B-4C4CAC7370B1}"/>
              </a:ext>
            </a:extLst>
          </p:cNvPr>
          <p:cNvSpPr>
            <a:spLocks noGrp="1"/>
          </p:cNvSpPr>
          <p:nvPr>
            <p:ph type="body" orient="vert" idx="1"/>
          </p:nvPr>
        </p:nvSpPr>
        <p:spPr>
          <a:xfrm>
            <a:off x="565150" y="976630"/>
            <a:ext cx="8264057" cy="478459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061B46-3E9A-AC48-8C84-5B46EA1EC583}"/>
              </a:ext>
            </a:extLst>
          </p:cNvPr>
          <p:cNvSpPr>
            <a:spLocks noGrp="1"/>
          </p:cNvSpPr>
          <p:nvPr>
            <p:ph type="dt" sz="half" idx="10"/>
          </p:nvPr>
        </p:nvSpPr>
        <p:spPr/>
        <p:txBody>
          <a:bodyPr/>
          <a:lstStyle/>
          <a:p>
            <a:fld id="{A5B0A250-5CC0-1746-B209-08E8B0DAE6AF}" type="datetimeFigureOut">
              <a:rPr lang="en-US" smtClean="0"/>
              <a:t>10/9/2023</a:t>
            </a:fld>
            <a:endParaRPr lang="en-US"/>
          </a:p>
        </p:txBody>
      </p:sp>
      <p:sp>
        <p:nvSpPr>
          <p:cNvPr id="5" name="Footer Placeholder 4">
            <a:extLst>
              <a:ext uri="{FF2B5EF4-FFF2-40B4-BE49-F238E27FC236}">
                <a16:creationId xmlns:a16="http://schemas.microsoft.com/office/drawing/2014/main" id="{369F8F49-5859-714C-8EE1-61A74F324E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2B6F69-3FFA-D94F-BA99-873D36F7F69D}"/>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id="{C31B40EC-87DB-A64F-9D4B-98A86F7CEFFF}"/>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8002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F0CAFDA3-320A-C24D-A7A1-20C1267EC987}"/>
              </a:ext>
            </a:extLst>
          </p:cNvPr>
          <p:cNvGrpSpPr/>
          <p:nvPr/>
        </p:nvGrpSpPr>
        <p:grpSpPr>
          <a:xfrm>
            <a:off x="8928528" y="0"/>
            <a:ext cx="3263472" cy="6858000"/>
            <a:chOff x="8928528" y="0"/>
            <a:chExt cx="3263472" cy="6858000"/>
          </a:xfrm>
        </p:grpSpPr>
        <p:sp>
          <p:nvSpPr>
            <p:cNvPr id="23" name="Oval 22">
              <a:extLst>
                <a:ext uri="{FF2B5EF4-FFF2-40B4-BE49-F238E27FC236}">
                  <a16:creationId xmlns:a16="http://schemas.microsoft.com/office/drawing/2014/main" id="{D2411669-6E2C-2243-99CD-6BC9D724FA1F}"/>
                </a:ext>
              </a:extLst>
            </p:cNvPr>
            <p:cNvSpPr/>
            <p:nvPr/>
          </p:nvSpPr>
          <p:spPr>
            <a:xfrm>
              <a:off x="8928528"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C4E0C522-0F40-ED44-A700-F1BCD1CF74F5}"/>
                </a:ext>
              </a:extLst>
            </p:cNvPr>
            <p:cNvSpPr/>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B79B4380-CBEC-C341-A10E-5EF9A8597959}"/>
                </a:ext>
              </a:extLst>
            </p:cNvPr>
            <p:cNvSpPr/>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Oval 25">
              <a:extLst>
                <a:ext uri="{FF2B5EF4-FFF2-40B4-BE49-F238E27FC236}">
                  <a16:creationId xmlns:a16="http://schemas.microsoft.com/office/drawing/2014/main" id="{F04AD70E-5490-4C4E-A05D-D67949C51A74}"/>
                </a:ext>
              </a:extLst>
            </p:cNvPr>
            <p:cNvSpPr/>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28A8883-9F24-0047-92B7-45B3D2E7D9C0}"/>
                </a:ext>
              </a:extLst>
            </p:cNvPr>
            <p:cNvSpPr/>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AC3A3BB-FD2C-FB44-9478-FA87EF229D37}"/>
                </a:ext>
              </a:extLst>
            </p:cNvPr>
            <p:cNvSpPr/>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BF46B3B1-E981-BB40-B916-51A6D3851969}"/>
                </a:ext>
              </a:extLst>
            </p:cNvPr>
            <p:cNvSpPr/>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EA7DAE92-7D6B-B042-83BE-047C8EC322A0}"/>
                </a:ext>
              </a:extLst>
            </p:cNvPr>
            <p:cNvSpPr/>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0">
              <a:extLst>
                <a:ext uri="{FF2B5EF4-FFF2-40B4-BE49-F238E27FC236}">
                  <a16:creationId xmlns:a16="http://schemas.microsoft.com/office/drawing/2014/main" id="{06AADCE6-4277-EA49-AF23-63B53CA6772A}"/>
                </a:ext>
              </a:extLst>
            </p:cNvPr>
            <p:cNvSpPr/>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31">
              <a:extLst>
                <a:ext uri="{FF2B5EF4-FFF2-40B4-BE49-F238E27FC236}">
                  <a16:creationId xmlns:a16="http://schemas.microsoft.com/office/drawing/2014/main" id="{58CEA343-047B-DF4E-A7A8-881C7740EA36}"/>
                </a:ext>
              </a:extLst>
            </p:cNvPr>
            <p:cNvSpPr/>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FCCBAA07-17CE-2740-AA04-AEDA5EAD2796}"/>
                </a:ext>
              </a:extLst>
            </p:cNvPr>
            <p:cNvSpPr/>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a:extLst>
                <a:ext uri="{FF2B5EF4-FFF2-40B4-BE49-F238E27FC236}">
                  <a16:creationId xmlns:a16="http://schemas.microsoft.com/office/drawing/2014/main" id="{BF15C430-7951-6040-BD4C-4E996E94480E}"/>
                </a:ext>
              </a:extLst>
            </p:cNvPr>
            <p:cNvSpPr/>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34">
              <a:extLst>
                <a:ext uri="{FF2B5EF4-FFF2-40B4-BE49-F238E27FC236}">
                  <a16:creationId xmlns:a16="http://schemas.microsoft.com/office/drawing/2014/main" id="{0B3467F9-370D-5C4C-9EDE-E0CA0E401568}"/>
                </a:ext>
              </a:extLst>
            </p:cNvPr>
            <p:cNvSpPr/>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652A1E4-52BA-534C-AECC-35C3CF44F861}"/>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8315675-65B4-E14F-9785-663A83B7B6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676A1E-2332-684F-BDD2-687C166BDEC0}"/>
              </a:ext>
            </a:extLst>
          </p:cNvPr>
          <p:cNvSpPr>
            <a:spLocks noGrp="1"/>
          </p:cNvSpPr>
          <p:nvPr>
            <p:ph type="dt" sz="half" idx="10"/>
          </p:nvPr>
        </p:nvSpPr>
        <p:spPr/>
        <p:txBody>
          <a:bodyPr/>
          <a:lstStyle/>
          <a:p>
            <a:fld id="{A5B0A250-5CC0-1746-B209-08E8B0DAE6AF}" type="datetimeFigureOut">
              <a:rPr lang="en-US" smtClean="0"/>
              <a:t>10/9/2023</a:t>
            </a:fld>
            <a:endParaRPr lang="en-US" dirty="0"/>
          </a:p>
        </p:txBody>
      </p:sp>
      <p:sp>
        <p:nvSpPr>
          <p:cNvPr id="5" name="Footer Placeholder 4">
            <a:extLst>
              <a:ext uri="{FF2B5EF4-FFF2-40B4-BE49-F238E27FC236}">
                <a16:creationId xmlns:a16="http://schemas.microsoft.com/office/drawing/2014/main" id="{22BB8CB0-B7BE-7D4F-B254-8A2F8AEC273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3E5A569-A063-8E40-B703-82B11D2A988A}"/>
              </a:ext>
            </a:extLst>
          </p:cNvPr>
          <p:cNvSpPr>
            <a:spLocks noGrp="1"/>
          </p:cNvSpPr>
          <p:nvPr>
            <p:ph type="sldNum" sz="quarter" idx="12"/>
          </p:nvPr>
        </p:nvSpPr>
        <p:spPr>
          <a:xfrm>
            <a:off x="7087169" y="6141085"/>
            <a:ext cx="813816" cy="365125"/>
          </a:xfrm>
        </p:spPr>
        <p:txBody>
          <a:bodyPr/>
          <a:lstStyle/>
          <a:p>
            <a:fld id="{49ABCAEC-7D34-E549-A96E-FCEDAADBE4B0}" type="slidenum">
              <a:rPr lang="en-US" smtClean="0"/>
              <a:t>‹#›</a:t>
            </a:fld>
            <a:endParaRPr lang="en-US"/>
          </a:p>
        </p:txBody>
      </p:sp>
      <p:cxnSp>
        <p:nvCxnSpPr>
          <p:cNvPr id="7" name="Straight Connector 6">
            <a:extLst>
              <a:ext uri="{FF2B5EF4-FFF2-40B4-BE49-F238E27FC236}">
                <a16:creationId xmlns:a16="http://schemas.microsoft.com/office/drawing/2014/main" id="{8231D73A-BA91-794F-8C09-4F4B41A6D08B}"/>
              </a:ext>
            </a:extLst>
          </p:cNvPr>
          <p:cNvCxnSpPr>
            <a:cxnSpLocks/>
          </p:cNvCxnSpPr>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7751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3ABDDED5-B489-454D-A72D-46C9473AB018}"/>
              </a:ext>
            </a:extLst>
          </p:cNvPr>
          <p:cNvGrpSpPr/>
          <p:nvPr/>
        </p:nvGrpSpPr>
        <p:grpSpPr>
          <a:xfrm>
            <a:off x="6201388" y="0"/>
            <a:ext cx="5990612" cy="6858001"/>
            <a:chOff x="6201388" y="0"/>
            <a:chExt cx="5990612" cy="6858001"/>
          </a:xfrm>
        </p:grpSpPr>
        <p:sp>
          <p:nvSpPr>
            <p:cNvPr id="40" name="Oval 39">
              <a:extLst>
                <a:ext uri="{FF2B5EF4-FFF2-40B4-BE49-F238E27FC236}">
                  <a16:creationId xmlns:a16="http://schemas.microsoft.com/office/drawing/2014/main" id="{E6338A9A-49A1-B04D-B479-43604A5CD6D5}"/>
                </a:ext>
              </a:extLst>
            </p:cNvPr>
            <p:cNvSpPr/>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id="{3151B6D8-101B-F34D-992A-1668DB5D0067}"/>
                </a:ext>
              </a:extLst>
            </p:cNvPr>
            <p:cNvSpPr/>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41">
              <a:extLst>
                <a:ext uri="{FF2B5EF4-FFF2-40B4-BE49-F238E27FC236}">
                  <a16:creationId xmlns:a16="http://schemas.microsoft.com/office/drawing/2014/main" id="{21D4DE71-EB1A-E74C-9364-5FEC5377F4EF}"/>
                </a:ext>
              </a:extLst>
            </p:cNvPr>
            <p:cNvSpPr/>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Oval 42">
              <a:extLst>
                <a:ext uri="{FF2B5EF4-FFF2-40B4-BE49-F238E27FC236}">
                  <a16:creationId xmlns:a16="http://schemas.microsoft.com/office/drawing/2014/main" id="{BD99A5CD-9D3A-DA46-AD96-34B9DB522051}"/>
                </a:ext>
              </a:extLst>
            </p:cNvPr>
            <p:cNvSpPr/>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E6537DF9-74F2-924C-9B63-22B100C80C92}"/>
                </a:ext>
              </a:extLst>
            </p:cNvPr>
            <p:cNvSpPr/>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D7655457-8E4D-F34C-A595-66A45E9C3A1F}"/>
                </a:ext>
              </a:extLst>
            </p:cNvPr>
            <p:cNvSpPr/>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a:extLst>
                <a:ext uri="{FF2B5EF4-FFF2-40B4-BE49-F238E27FC236}">
                  <a16:creationId xmlns:a16="http://schemas.microsoft.com/office/drawing/2014/main" id="{FB0E8D2C-8947-E44C-BC5F-F81B083DAA3E}"/>
                </a:ext>
              </a:extLst>
            </p:cNvPr>
            <p:cNvSpPr/>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ED57F45D-85B8-AC49-A2BA-E941F1BE7F15}"/>
                </a:ext>
              </a:extLst>
            </p:cNvPr>
            <p:cNvSpPr/>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Oval 47">
              <a:extLst>
                <a:ext uri="{FF2B5EF4-FFF2-40B4-BE49-F238E27FC236}">
                  <a16:creationId xmlns:a16="http://schemas.microsoft.com/office/drawing/2014/main" id="{DA576359-CAE3-634C-8DF8-A834BCD7D668}"/>
                </a:ext>
              </a:extLst>
            </p:cNvPr>
            <p:cNvSpPr/>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16343F35-6601-BD4A-B9A5-25361D0453D2}"/>
                </a:ext>
              </a:extLst>
            </p:cNvPr>
            <p:cNvSpPr/>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5ED1C169-DCD9-9C4B-91B1-519621155A64}"/>
                </a:ext>
              </a:extLst>
            </p:cNvPr>
            <p:cNvSpPr/>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32328AC7-E0BC-0E46-A25B-11D523EC8100}"/>
                </a:ext>
              </a:extLst>
            </p:cNvPr>
            <p:cNvSpPr/>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a:extLst>
                <a:ext uri="{FF2B5EF4-FFF2-40B4-BE49-F238E27FC236}">
                  <a16:creationId xmlns:a16="http://schemas.microsoft.com/office/drawing/2014/main" id="{32BBE02A-588F-6C4D-B310-694098C6A340}"/>
                </a:ext>
              </a:extLst>
            </p:cNvPr>
            <p:cNvSpPr/>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6751D5A0-C90A-0A44-8654-CFE1B719B353}"/>
                </a:ext>
              </a:extLst>
            </p:cNvPr>
            <p:cNvSpPr/>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Oval 53">
              <a:extLst>
                <a:ext uri="{FF2B5EF4-FFF2-40B4-BE49-F238E27FC236}">
                  <a16:creationId xmlns:a16="http://schemas.microsoft.com/office/drawing/2014/main" id="{0F0FA086-0D80-B74A-9B37-5EACDE30D61F}"/>
                </a:ext>
              </a:extLst>
            </p:cNvPr>
            <p:cNvSpPr/>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7022E302-2A55-8844-A50B-DC16D075E16B}"/>
                </a:ext>
              </a:extLst>
            </p:cNvPr>
            <p:cNvSpPr/>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F4B325F5-A048-2843-A40B-3B2B31ECED76}"/>
                </a:ext>
              </a:extLst>
            </p:cNvPr>
            <p:cNvSpPr/>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a:extLst>
                <a:ext uri="{FF2B5EF4-FFF2-40B4-BE49-F238E27FC236}">
                  <a16:creationId xmlns:a16="http://schemas.microsoft.com/office/drawing/2014/main" id="{7707B616-7E85-5442-B46B-AF9426A7A0E9}"/>
                </a:ext>
              </a:extLst>
            </p:cNvPr>
            <p:cNvSpPr/>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57">
              <a:extLst>
                <a:ext uri="{FF2B5EF4-FFF2-40B4-BE49-F238E27FC236}">
                  <a16:creationId xmlns:a16="http://schemas.microsoft.com/office/drawing/2014/main" id="{08914A00-D181-5847-A150-77CE67F94369}"/>
                </a:ext>
              </a:extLst>
            </p:cNvPr>
            <p:cNvSpPr/>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 name="Freeform 58">
              <a:extLst>
                <a:ext uri="{FF2B5EF4-FFF2-40B4-BE49-F238E27FC236}">
                  <a16:creationId xmlns:a16="http://schemas.microsoft.com/office/drawing/2014/main" id="{DAF2D976-5F49-2848-B465-C85708A6D706}"/>
                </a:ext>
              </a:extLst>
            </p:cNvPr>
            <p:cNvSpPr/>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Freeform 59">
              <a:extLst>
                <a:ext uri="{FF2B5EF4-FFF2-40B4-BE49-F238E27FC236}">
                  <a16:creationId xmlns:a16="http://schemas.microsoft.com/office/drawing/2014/main" id="{5E333474-B850-354C-A2E2-01735C948D47}"/>
                </a:ext>
              </a:extLst>
            </p:cNvPr>
            <p:cNvSpPr/>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Freeform 60">
              <a:extLst>
                <a:ext uri="{FF2B5EF4-FFF2-40B4-BE49-F238E27FC236}">
                  <a16:creationId xmlns:a16="http://schemas.microsoft.com/office/drawing/2014/main" id="{BC25646C-71B3-4A44-A4FE-C3CABE5580BB}"/>
                </a:ext>
              </a:extLst>
            </p:cNvPr>
            <p:cNvSpPr/>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Freeform 61">
              <a:extLst>
                <a:ext uri="{FF2B5EF4-FFF2-40B4-BE49-F238E27FC236}">
                  <a16:creationId xmlns:a16="http://schemas.microsoft.com/office/drawing/2014/main" id="{B598CFE9-67EE-E342-9EF7-F40A1E0BE59E}"/>
                </a:ext>
              </a:extLst>
            </p:cNvPr>
            <p:cNvSpPr/>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Freeform 62">
              <a:extLst>
                <a:ext uri="{FF2B5EF4-FFF2-40B4-BE49-F238E27FC236}">
                  <a16:creationId xmlns:a16="http://schemas.microsoft.com/office/drawing/2014/main" id="{1E29AD13-94FE-1349-A28E-10F6E780F510}"/>
                </a:ext>
              </a:extLst>
            </p:cNvPr>
            <p:cNvSpPr/>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650648E-B4D5-4145-84E7-46B5793EA68B}"/>
              </a:ext>
            </a:extLst>
          </p:cNvPr>
          <p:cNvSpPr>
            <a:spLocks noGrp="1"/>
          </p:cNvSpPr>
          <p:nvPr>
            <p:ph type="title"/>
          </p:nvPr>
        </p:nvSpPr>
        <p:spPr>
          <a:xfrm>
            <a:off x="565150" y="768351"/>
            <a:ext cx="5066001" cy="2334768"/>
          </a:xfrm>
        </p:spPr>
        <p:txBody>
          <a:bodyPr anchor="t"/>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E3B92A6-7558-3148-B855-5BC58B4159C5}"/>
              </a:ext>
            </a:extLst>
          </p:cNvPr>
          <p:cNvSpPr>
            <a:spLocks noGrp="1"/>
          </p:cNvSpPr>
          <p:nvPr>
            <p:ph type="body" idx="1"/>
          </p:nvPr>
        </p:nvSpPr>
        <p:spPr>
          <a:xfrm>
            <a:off x="565150" y="4255453"/>
            <a:ext cx="5066001" cy="1500187"/>
          </a:xfrm>
        </p:spPr>
        <p:txBody>
          <a:bodyPr anchor="b"/>
          <a:lstStyle>
            <a:lvl1pPr marL="0" indent="0">
              <a:buNone/>
              <a:defRPr sz="2400">
                <a:solidFill>
                  <a:schemeClr val="bg1">
                    <a:lumMod val="6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3A0B541-D211-974B-97FE-C1F9473ABE9D}"/>
              </a:ext>
            </a:extLst>
          </p:cNvPr>
          <p:cNvSpPr>
            <a:spLocks noGrp="1"/>
          </p:cNvSpPr>
          <p:nvPr>
            <p:ph type="dt" sz="half" idx="10"/>
          </p:nvPr>
        </p:nvSpPr>
        <p:spPr/>
        <p:txBody>
          <a:bodyPr/>
          <a:lstStyle/>
          <a:p>
            <a:fld id="{A5B0A250-5CC0-1746-B209-08E8B0DAE6AF}" type="datetimeFigureOut">
              <a:rPr lang="en-US" smtClean="0"/>
              <a:t>10/9/2023</a:t>
            </a:fld>
            <a:endParaRPr lang="en-US" dirty="0"/>
          </a:p>
        </p:txBody>
      </p:sp>
      <p:sp>
        <p:nvSpPr>
          <p:cNvPr id="5" name="Footer Placeholder 4">
            <a:extLst>
              <a:ext uri="{FF2B5EF4-FFF2-40B4-BE49-F238E27FC236}">
                <a16:creationId xmlns:a16="http://schemas.microsoft.com/office/drawing/2014/main" id="{A1727FB0-D95A-D543-8E29-6E5F22B491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89C4404-F49D-9F48-A10B-1F60870B4450}"/>
              </a:ext>
            </a:extLst>
          </p:cNvPr>
          <p:cNvSpPr>
            <a:spLocks noGrp="1"/>
          </p:cNvSpPr>
          <p:nvPr>
            <p:ph type="sldNum" sz="quarter" idx="12"/>
          </p:nvPr>
        </p:nvSpPr>
        <p:spPr>
          <a:xfrm>
            <a:off x="4817335" y="6141085"/>
            <a:ext cx="813816" cy="365125"/>
          </a:xfrm>
        </p:spPr>
        <p:txBody>
          <a:bodyPr/>
          <a:lstStyle/>
          <a:p>
            <a:fld id="{49ABCAEC-7D34-E549-A96E-FCEDAADBE4B0}" type="slidenum">
              <a:rPr lang="en-US" smtClean="0"/>
              <a:t>‹#›</a:t>
            </a:fld>
            <a:endParaRPr lang="en-US" dirty="0"/>
          </a:p>
        </p:txBody>
      </p:sp>
      <p:cxnSp>
        <p:nvCxnSpPr>
          <p:cNvPr id="7" name="Straight Connector 6">
            <a:extLst>
              <a:ext uri="{FF2B5EF4-FFF2-40B4-BE49-F238E27FC236}">
                <a16:creationId xmlns:a16="http://schemas.microsoft.com/office/drawing/2014/main" id="{2D6A1FD1-D82F-3141-8687-8D7C0631C215}"/>
              </a:ext>
            </a:extLst>
          </p:cNvPr>
          <p:cNvCxnSpPr>
            <a:cxnSpLocks/>
          </p:cNvCxnSpPr>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8361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42ECFEB-12CF-4C4F-BC8A-5816C27CA565}"/>
              </a:ext>
            </a:extLst>
          </p:cNvPr>
          <p:cNvGrpSpPr/>
          <p:nvPr/>
        </p:nvGrpSpPr>
        <p:grpSpPr>
          <a:xfrm>
            <a:off x="10290315" y="0"/>
            <a:ext cx="1901686" cy="6858000"/>
            <a:chOff x="10290315" y="0"/>
            <a:chExt cx="1901686" cy="6858000"/>
          </a:xfrm>
        </p:grpSpPr>
        <p:sp>
          <p:nvSpPr>
            <p:cNvPr id="18" name="Oval 17">
              <a:extLst>
                <a:ext uri="{FF2B5EF4-FFF2-40B4-BE49-F238E27FC236}">
                  <a16:creationId xmlns:a16="http://schemas.microsoft.com/office/drawing/2014/main" id="{626C9482-2804-144B-88B2-0AF191BD757D}"/>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71363F79-96BD-9240-86E2-DF26C9C2437D}"/>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153F0BF1-DA57-1D49-82F0-802F4D385A85}"/>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8CD42A1B-A03A-C946-8A2A-CE437EA433FD}"/>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5591FE00-3AAF-9B4B-8107-E94D50828227}"/>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149E92E9-89A7-4842-B271-411C7DF75D2D}"/>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4DC29C99-0841-9F46-AB1A-E9751DFE4487}"/>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EE0AB684-BDA8-014B-8DCC-125F8B8DCEE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540E05-0F5F-6243-AD57-66BFC33ADBAC}"/>
              </a:ext>
            </a:extLst>
          </p:cNvPr>
          <p:cNvSpPr>
            <a:spLocks noGrp="1"/>
          </p:cNvSpPr>
          <p:nvPr>
            <p:ph sz="half" idx="1"/>
          </p:nvPr>
        </p:nvSpPr>
        <p:spPr>
          <a:xfrm>
            <a:off x="562851" y="2365755"/>
            <a:ext cx="5239512" cy="33954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170B3A4-11FE-D94C-9B93-255E36231064}"/>
              </a:ext>
            </a:extLst>
          </p:cNvPr>
          <p:cNvSpPr>
            <a:spLocks noGrp="1"/>
          </p:cNvSpPr>
          <p:nvPr>
            <p:ph sz="half" idx="2"/>
          </p:nvPr>
        </p:nvSpPr>
        <p:spPr>
          <a:xfrm>
            <a:off x="6389638" y="2365755"/>
            <a:ext cx="5239512" cy="33954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D67BEEAF-F881-6E48-84AF-E5CEEF1C7167}"/>
              </a:ext>
            </a:extLst>
          </p:cNvPr>
          <p:cNvSpPr>
            <a:spLocks noGrp="1"/>
          </p:cNvSpPr>
          <p:nvPr>
            <p:ph type="dt" sz="half" idx="10"/>
          </p:nvPr>
        </p:nvSpPr>
        <p:spPr/>
        <p:txBody>
          <a:bodyPr/>
          <a:lstStyle/>
          <a:p>
            <a:fld id="{A5B0A250-5CC0-1746-B209-08E8B0DAE6AF}" type="datetimeFigureOut">
              <a:rPr lang="en-US" smtClean="0"/>
              <a:t>10/9/2023</a:t>
            </a:fld>
            <a:endParaRPr lang="en-US" dirty="0"/>
          </a:p>
        </p:txBody>
      </p:sp>
      <p:sp>
        <p:nvSpPr>
          <p:cNvPr id="6" name="Footer Placeholder 5">
            <a:extLst>
              <a:ext uri="{FF2B5EF4-FFF2-40B4-BE49-F238E27FC236}">
                <a16:creationId xmlns:a16="http://schemas.microsoft.com/office/drawing/2014/main" id="{9C472753-1CC3-9244-9AF0-6927018A64F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4DD55D0-FCC7-AC42-9810-9B49E3348958}"/>
              </a:ext>
            </a:extLst>
          </p:cNvPr>
          <p:cNvSpPr>
            <a:spLocks noGrp="1"/>
          </p:cNvSpPr>
          <p:nvPr>
            <p:ph type="sldNum" sz="quarter" idx="12"/>
          </p:nvPr>
        </p:nvSpPr>
        <p:spPr/>
        <p:txBody>
          <a:bodyPr/>
          <a:lstStyle/>
          <a:p>
            <a:fld id="{49ABCAEC-7D34-E549-A96E-FCEDAADBE4B0}" type="slidenum">
              <a:rPr lang="en-US" smtClean="0"/>
              <a:t>‹#›</a:t>
            </a:fld>
            <a:endParaRPr lang="en-US" dirty="0"/>
          </a:p>
        </p:txBody>
      </p:sp>
      <p:cxnSp>
        <p:nvCxnSpPr>
          <p:cNvPr id="8" name="Straight Connector 7">
            <a:extLst>
              <a:ext uri="{FF2B5EF4-FFF2-40B4-BE49-F238E27FC236}">
                <a16:creationId xmlns:a16="http://schemas.microsoft.com/office/drawing/2014/main" id="{5FC736C3-88FB-244C-83B8-B2856998D221}"/>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2652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7D16A9C-7411-5242-A59C-816B8907E3BE}"/>
              </a:ext>
            </a:extLst>
          </p:cNvPr>
          <p:cNvGrpSpPr/>
          <p:nvPr/>
        </p:nvGrpSpPr>
        <p:grpSpPr>
          <a:xfrm>
            <a:off x="10290315" y="0"/>
            <a:ext cx="1901686" cy="6858000"/>
            <a:chOff x="10290315" y="0"/>
            <a:chExt cx="1901686" cy="6858000"/>
          </a:xfrm>
        </p:grpSpPr>
        <p:sp>
          <p:nvSpPr>
            <p:cNvPr id="20" name="Oval 19">
              <a:extLst>
                <a:ext uri="{FF2B5EF4-FFF2-40B4-BE49-F238E27FC236}">
                  <a16:creationId xmlns:a16="http://schemas.microsoft.com/office/drawing/2014/main" id="{A997260B-7D44-7049-B605-7FD6E6CE5612}"/>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5D6AF601-77C3-D74A-B1E5-7F33703A6927}"/>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4DFCA921-0F9E-2E41-A285-75409E25501A}"/>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120B9E03-438B-FC42-9DA1-835D5BC3FE88}"/>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4D670E1F-61CD-8940-A898-6D5092A78BB9}"/>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080C64CF-0C6A-3449-9709-AE038C4A7995}"/>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FEC46D5B-957F-A24C-8E36-CC71F660EC8B}"/>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9058182F-7B5E-FD42-AFC6-A3848D8332AC}"/>
              </a:ext>
            </a:extLst>
          </p:cNvPr>
          <p:cNvSpPr>
            <a:spLocks noGrp="1"/>
          </p:cNvSpPr>
          <p:nvPr>
            <p:ph type="title"/>
          </p:nvPr>
        </p:nvSpPr>
        <p:spPr>
          <a:xfrm>
            <a:off x="566928" y="768096"/>
            <a:ext cx="7333488" cy="127101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FD9E4DE-75C0-C841-A68D-9D7BBAD76C5E}"/>
              </a:ext>
            </a:extLst>
          </p:cNvPr>
          <p:cNvSpPr>
            <a:spLocks noGrp="1"/>
          </p:cNvSpPr>
          <p:nvPr>
            <p:ph type="body" idx="1"/>
          </p:nvPr>
        </p:nvSpPr>
        <p:spPr>
          <a:xfrm>
            <a:off x="562149" y="2365756"/>
            <a:ext cx="52395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B5C87F7-356E-9E43-97A0-D972B22853DA}"/>
              </a:ext>
            </a:extLst>
          </p:cNvPr>
          <p:cNvSpPr>
            <a:spLocks noGrp="1"/>
          </p:cNvSpPr>
          <p:nvPr>
            <p:ph sz="half" idx="2"/>
          </p:nvPr>
        </p:nvSpPr>
        <p:spPr>
          <a:xfrm>
            <a:off x="562149" y="3189668"/>
            <a:ext cx="5239512" cy="2571557"/>
          </a:xfrm>
        </p:spPr>
        <p:txBody>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DAB4C28-30CB-CC4E-A25E-F4FEFA49BCA5}"/>
              </a:ext>
            </a:extLst>
          </p:cNvPr>
          <p:cNvSpPr>
            <a:spLocks noGrp="1"/>
          </p:cNvSpPr>
          <p:nvPr>
            <p:ph type="body" sz="quarter" idx="3"/>
          </p:nvPr>
        </p:nvSpPr>
        <p:spPr>
          <a:xfrm>
            <a:off x="6383066" y="2365756"/>
            <a:ext cx="52395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E9ED0191-963B-1E4C-BEC5-9B42E39514A3}"/>
              </a:ext>
            </a:extLst>
          </p:cNvPr>
          <p:cNvSpPr>
            <a:spLocks noGrp="1"/>
          </p:cNvSpPr>
          <p:nvPr>
            <p:ph sz="quarter" idx="4"/>
          </p:nvPr>
        </p:nvSpPr>
        <p:spPr>
          <a:xfrm>
            <a:off x="6383066" y="3189668"/>
            <a:ext cx="5239512" cy="2571557"/>
          </a:xfrm>
        </p:spPr>
        <p:txBody>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7F0E0BED-3EB7-BB4A-A556-FA967FB0115F}"/>
              </a:ext>
            </a:extLst>
          </p:cNvPr>
          <p:cNvSpPr>
            <a:spLocks noGrp="1"/>
          </p:cNvSpPr>
          <p:nvPr>
            <p:ph type="dt" sz="half" idx="10"/>
          </p:nvPr>
        </p:nvSpPr>
        <p:spPr/>
        <p:txBody>
          <a:bodyPr/>
          <a:lstStyle/>
          <a:p>
            <a:fld id="{A5B0A250-5CC0-1746-B209-08E8B0DAE6AF}" type="datetimeFigureOut">
              <a:rPr lang="en-US" smtClean="0"/>
              <a:t>10/9/2023</a:t>
            </a:fld>
            <a:endParaRPr lang="en-US" dirty="0"/>
          </a:p>
        </p:txBody>
      </p:sp>
      <p:sp>
        <p:nvSpPr>
          <p:cNvPr id="8" name="Footer Placeholder 7">
            <a:extLst>
              <a:ext uri="{FF2B5EF4-FFF2-40B4-BE49-F238E27FC236}">
                <a16:creationId xmlns:a16="http://schemas.microsoft.com/office/drawing/2014/main" id="{B6A2466A-4D90-174C-B382-AC4674D7215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6EADE49-8082-214B-9742-5EE8DA2E9FFE}"/>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10" name="Straight Connector 9">
            <a:extLst>
              <a:ext uri="{FF2B5EF4-FFF2-40B4-BE49-F238E27FC236}">
                <a16:creationId xmlns:a16="http://schemas.microsoft.com/office/drawing/2014/main" id="{75E39200-18D5-014B-BAB8-FF5D0BA15E0C}"/>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0841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7DF52F6-A06E-0343-95B8-DAAC38DB4B8C}"/>
              </a:ext>
            </a:extLst>
          </p:cNvPr>
          <p:cNvGrpSpPr/>
          <p:nvPr/>
        </p:nvGrpSpPr>
        <p:grpSpPr>
          <a:xfrm>
            <a:off x="10290315" y="0"/>
            <a:ext cx="1901686" cy="6858000"/>
            <a:chOff x="10290315" y="0"/>
            <a:chExt cx="1901686" cy="6858000"/>
          </a:xfrm>
        </p:grpSpPr>
        <p:sp>
          <p:nvSpPr>
            <p:cNvPr id="16" name="Oval 15">
              <a:extLst>
                <a:ext uri="{FF2B5EF4-FFF2-40B4-BE49-F238E27FC236}">
                  <a16:creationId xmlns:a16="http://schemas.microsoft.com/office/drawing/2014/main" id="{67092C52-7052-0749-9DA0-9374DBF495AE}"/>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C64E1C2F-81E1-C44D-859C-946596C950F2}"/>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53626485-4263-0A44-9561-E278A7056C33}"/>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7D45AAB5-3CCC-DE4A-A962-3702911B55CC}"/>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8CAFB16F-8EDE-D44F-A51E-34EDC41E7404}"/>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DCD51329-732C-BB4C-98E5-715BAF9F8853}"/>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192B5D44-BC55-AF4C-984D-C8231B22F80B}"/>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DFA1E9E2-564E-7049-A22F-BB5B876BABB5}"/>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B6359D05-C08D-7747-B2FC-3F62B3357315}"/>
              </a:ext>
            </a:extLst>
          </p:cNvPr>
          <p:cNvSpPr>
            <a:spLocks noGrp="1"/>
          </p:cNvSpPr>
          <p:nvPr>
            <p:ph type="dt" sz="half" idx="10"/>
          </p:nvPr>
        </p:nvSpPr>
        <p:spPr/>
        <p:txBody>
          <a:bodyPr/>
          <a:lstStyle/>
          <a:p>
            <a:fld id="{A5B0A250-5CC0-1746-B209-08E8B0DAE6AF}" type="datetimeFigureOut">
              <a:rPr lang="en-US" smtClean="0"/>
              <a:t>10/9/2023</a:t>
            </a:fld>
            <a:endParaRPr lang="en-US" dirty="0"/>
          </a:p>
        </p:txBody>
      </p:sp>
      <p:sp>
        <p:nvSpPr>
          <p:cNvPr id="4" name="Footer Placeholder 3">
            <a:extLst>
              <a:ext uri="{FF2B5EF4-FFF2-40B4-BE49-F238E27FC236}">
                <a16:creationId xmlns:a16="http://schemas.microsoft.com/office/drawing/2014/main" id="{8E2FF615-BB08-A844-B689-BAA7C50407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63A67D-F96F-4849-8C83-49CC3A6539BB}"/>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6" name="Straight Connector 5">
            <a:extLst>
              <a:ext uri="{FF2B5EF4-FFF2-40B4-BE49-F238E27FC236}">
                <a16:creationId xmlns:a16="http://schemas.microsoft.com/office/drawing/2014/main" id="{1DCFAAB9-2B6B-8D4C-A748-433E2C393EA6}"/>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8800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98BCA70-D63D-40F6-B9B3-4E49B96E27FB}"/>
              </a:ext>
            </a:extLst>
          </p:cNvPr>
          <p:cNvSpPr>
            <a:spLocks noGrp="1"/>
          </p:cNvSpPr>
          <p:nvPr>
            <p:ph type="dt" sz="half" idx="10"/>
          </p:nvPr>
        </p:nvSpPr>
        <p:spPr/>
        <p:txBody>
          <a:bodyPr/>
          <a:lstStyle/>
          <a:p>
            <a:fld id="{A5B0A250-5CC0-1746-B209-08E8B0DAE6AF}" type="datetimeFigureOut">
              <a:rPr lang="en-US" smtClean="0"/>
              <a:pPr/>
              <a:t>10/9/2023</a:t>
            </a:fld>
            <a:endParaRPr lang="en-US" dirty="0"/>
          </a:p>
        </p:txBody>
      </p:sp>
      <p:sp>
        <p:nvSpPr>
          <p:cNvPr id="6" name="Footer Placeholder 5">
            <a:extLst>
              <a:ext uri="{FF2B5EF4-FFF2-40B4-BE49-F238E27FC236}">
                <a16:creationId xmlns:a16="http://schemas.microsoft.com/office/drawing/2014/main" id="{72F12559-BD91-4904-A24A-0CF0A2324A0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B658BB7-74A5-4A6F-A0FF-021E68F02BFF}"/>
              </a:ext>
            </a:extLst>
          </p:cNvPr>
          <p:cNvSpPr>
            <a:spLocks noGrp="1"/>
          </p:cNvSpPr>
          <p:nvPr>
            <p:ph type="sldNum" sz="quarter" idx="12"/>
          </p:nvPr>
        </p:nvSpPr>
        <p:spPr/>
        <p:txBody>
          <a:bodyPr/>
          <a:lstStyle/>
          <a:p>
            <a:fld id="{49ABCAEC-7D34-E549-A96E-FCEDAADBE4B0}" type="slidenum">
              <a:rPr lang="en-US" smtClean="0"/>
              <a:pPr/>
              <a:t>‹#›</a:t>
            </a:fld>
            <a:endParaRPr lang="en-US" dirty="0"/>
          </a:p>
        </p:txBody>
      </p:sp>
    </p:spTree>
    <p:extLst>
      <p:ext uri="{BB962C8B-B14F-4D97-AF65-F5344CB8AC3E}">
        <p14:creationId xmlns:p14="http://schemas.microsoft.com/office/powerpoint/2010/main" val="1198149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0914A35-7AAF-4B42-9C68-47A633EFD9D0}"/>
              </a:ext>
            </a:extLst>
          </p:cNvPr>
          <p:cNvGrpSpPr/>
          <p:nvPr/>
        </p:nvGrpSpPr>
        <p:grpSpPr>
          <a:xfrm>
            <a:off x="10290315" y="0"/>
            <a:ext cx="1901686" cy="6858000"/>
            <a:chOff x="10290315" y="0"/>
            <a:chExt cx="1901686" cy="6858000"/>
          </a:xfrm>
        </p:grpSpPr>
        <p:sp>
          <p:nvSpPr>
            <p:cNvPr id="18" name="Freeform 17">
              <a:extLst>
                <a:ext uri="{FF2B5EF4-FFF2-40B4-BE49-F238E27FC236}">
                  <a16:creationId xmlns:a16="http://schemas.microsoft.com/office/drawing/2014/main" id="{DABCED79-0E70-FB4D-ABF2-D859BF5556E4}"/>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8364885D-A3A4-5144-AB4E-7624F27287E6}"/>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D22073D5-CC72-0549-BD26-F7AF9851BE45}"/>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1827A049-C9FD-554E-9B01-F151B0D9E86B}"/>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76832559-4D18-8744-AB91-9FCFAB732477}"/>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BF97A623-E5DC-1B44-B687-8643B9F0D741}"/>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637BBE1-2C82-4E45-B5C5-35E07B05EA4E}"/>
              </a:ext>
            </a:extLst>
          </p:cNvPr>
          <p:cNvSpPr>
            <a:spLocks noGrp="1"/>
          </p:cNvSpPr>
          <p:nvPr>
            <p:ph type="title"/>
          </p:nvPr>
        </p:nvSpPr>
        <p:spPr>
          <a:xfrm>
            <a:off x="565151" y="764973"/>
            <a:ext cx="3609982" cy="1395043"/>
          </a:xfrm>
        </p:spPr>
        <p:txBody>
          <a:bodyPr anchor="t"/>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54201F2E-A734-364B-8A7D-990D6B8893D0}"/>
              </a:ext>
            </a:extLst>
          </p:cNvPr>
          <p:cNvSpPr>
            <a:spLocks noGrp="1"/>
          </p:cNvSpPr>
          <p:nvPr>
            <p:ph idx="1"/>
          </p:nvPr>
        </p:nvSpPr>
        <p:spPr>
          <a:xfrm>
            <a:off x="5104832" y="770890"/>
            <a:ext cx="6112517" cy="4800570"/>
          </a:xfrm>
        </p:spPr>
        <p:txBody>
          <a:bodyPr/>
          <a:lstStyle>
            <a:lvl1pPr>
              <a:defRPr sz="28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D57CBAD9-5515-1748-8E77-F48160F4ED1C}"/>
              </a:ext>
            </a:extLst>
          </p:cNvPr>
          <p:cNvSpPr>
            <a:spLocks noGrp="1"/>
          </p:cNvSpPr>
          <p:nvPr>
            <p:ph type="body" sz="half" idx="2"/>
          </p:nvPr>
        </p:nvSpPr>
        <p:spPr>
          <a:xfrm>
            <a:off x="565150" y="2160016"/>
            <a:ext cx="3609983" cy="37089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A6C22B-80D4-AA42-9999-401E37B469C0}"/>
              </a:ext>
            </a:extLst>
          </p:cNvPr>
          <p:cNvSpPr>
            <a:spLocks noGrp="1"/>
          </p:cNvSpPr>
          <p:nvPr>
            <p:ph type="dt" sz="half" idx="10"/>
          </p:nvPr>
        </p:nvSpPr>
        <p:spPr/>
        <p:txBody>
          <a:bodyPr/>
          <a:lstStyle/>
          <a:p>
            <a:fld id="{A5B0A250-5CC0-1746-B209-08E8B0DAE6AF}" type="datetimeFigureOut">
              <a:rPr lang="en-US" smtClean="0"/>
              <a:t>10/9/2023</a:t>
            </a:fld>
            <a:endParaRPr lang="en-US" dirty="0"/>
          </a:p>
        </p:txBody>
      </p:sp>
      <p:sp>
        <p:nvSpPr>
          <p:cNvPr id="6" name="Footer Placeholder 5">
            <a:extLst>
              <a:ext uri="{FF2B5EF4-FFF2-40B4-BE49-F238E27FC236}">
                <a16:creationId xmlns:a16="http://schemas.microsoft.com/office/drawing/2014/main" id="{03055DE4-33E8-7F4B-9334-95EA60845C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470FA5-21EE-D742-8F01-C1BAE0FDB064}"/>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8" name="Straight Connector 7">
            <a:extLst>
              <a:ext uri="{FF2B5EF4-FFF2-40B4-BE49-F238E27FC236}">
                <a16:creationId xmlns:a16="http://schemas.microsoft.com/office/drawing/2014/main" id="{BEF966AA-D7DF-F84D-80D4-E216A641B005}"/>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3484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210D391A-F01E-4947-8A01-95438AA0B323}"/>
              </a:ext>
            </a:extLst>
          </p:cNvPr>
          <p:cNvGrpSpPr/>
          <p:nvPr/>
        </p:nvGrpSpPr>
        <p:grpSpPr>
          <a:xfrm>
            <a:off x="10290315" y="0"/>
            <a:ext cx="1901686" cy="6858000"/>
            <a:chOff x="10290315" y="0"/>
            <a:chExt cx="1901686" cy="6858000"/>
          </a:xfrm>
        </p:grpSpPr>
        <p:sp>
          <p:nvSpPr>
            <p:cNvPr id="17" name="Oval 16">
              <a:extLst>
                <a:ext uri="{FF2B5EF4-FFF2-40B4-BE49-F238E27FC236}">
                  <a16:creationId xmlns:a16="http://schemas.microsoft.com/office/drawing/2014/main" id="{7D499306-B4E0-064D-8F6C-96E9C4BD04DA}"/>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AF3D0241-0A21-8047-8CE3-B3FDD5FDF719}"/>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13083F97-6891-0447-957C-AB0834B826D2}"/>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2EF7D75-E7C1-5147-A03B-3EC641CF3B08}"/>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A6D7CA94-94B4-C140-8C68-01C0ADFA1C71}"/>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211CD629-C318-A848-BDDE-BBA9465EBF9D}"/>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2A5AC1F8-1370-E946-977E-E4CFC6947BAB}"/>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64CEE63B-B967-0A48-9623-2203767609F4}"/>
              </a:ext>
            </a:extLst>
          </p:cNvPr>
          <p:cNvSpPr>
            <a:spLocks noGrp="1"/>
          </p:cNvSpPr>
          <p:nvPr>
            <p:ph type="title"/>
          </p:nvPr>
        </p:nvSpPr>
        <p:spPr>
          <a:xfrm>
            <a:off x="565150" y="770889"/>
            <a:ext cx="3609983" cy="1389127"/>
          </a:xfrm>
        </p:spPr>
        <p:txBody>
          <a:bodyPr anchor="t"/>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9211F680-28C8-FA44-9CD5-20709DA02EA0}"/>
              </a:ext>
            </a:extLst>
          </p:cNvPr>
          <p:cNvSpPr>
            <a:spLocks noGrp="1"/>
          </p:cNvSpPr>
          <p:nvPr>
            <p:ph type="pic" idx="1"/>
          </p:nvPr>
        </p:nvSpPr>
        <p:spPr>
          <a:xfrm>
            <a:off x="5223838" y="890816"/>
            <a:ext cx="6060136" cy="4870411"/>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BD507CD-197E-BB4C-83A6-DA3FC97A22C2}"/>
              </a:ext>
            </a:extLst>
          </p:cNvPr>
          <p:cNvSpPr>
            <a:spLocks noGrp="1"/>
          </p:cNvSpPr>
          <p:nvPr>
            <p:ph type="body" sz="half" idx="2"/>
          </p:nvPr>
        </p:nvSpPr>
        <p:spPr>
          <a:xfrm>
            <a:off x="565150" y="2160016"/>
            <a:ext cx="3609983" cy="360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59E00AC-DF6C-D548-8A06-D6269BDB0A41}"/>
              </a:ext>
            </a:extLst>
          </p:cNvPr>
          <p:cNvSpPr>
            <a:spLocks noGrp="1"/>
          </p:cNvSpPr>
          <p:nvPr>
            <p:ph type="dt" sz="half" idx="10"/>
          </p:nvPr>
        </p:nvSpPr>
        <p:spPr/>
        <p:txBody>
          <a:bodyPr/>
          <a:lstStyle/>
          <a:p>
            <a:fld id="{A5B0A250-5CC0-1746-B209-08E8B0DAE6AF}" type="datetimeFigureOut">
              <a:rPr lang="en-US" smtClean="0"/>
              <a:t>10/9/2023</a:t>
            </a:fld>
            <a:endParaRPr lang="en-US" dirty="0"/>
          </a:p>
        </p:txBody>
      </p:sp>
      <p:sp>
        <p:nvSpPr>
          <p:cNvPr id="6" name="Footer Placeholder 5">
            <a:extLst>
              <a:ext uri="{FF2B5EF4-FFF2-40B4-BE49-F238E27FC236}">
                <a16:creationId xmlns:a16="http://schemas.microsoft.com/office/drawing/2014/main" id="{F8ED113B-57D4-9A4F-BFE0-2A3963B425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0D9954-FA18-8948-AA52-21CED059476D}"/>
              </a:ext>
            </a:extLst>
          </p:cNvPr>
          <p:cNvSpPr>
            <a:spLocks noGrp="1"/>
          </p:cNvSpPr>
          <p:nvPr>
            <p:ph type="sldNum" sz="quarter" idx="12"/>
          </p:nvPr>
        </p:nvSpPr>
        <p:spPr/>
        <p:txBody>
          <a:bodyPr/>
          <a:lstStyle/>
          <a:p>
            <a:fld id="{49ABCAEC-7D34-E549-A96E-FCEDAADBE4B0}" type="slidenum">
              <a:rPr lang="en-US" smtClean="0"/>
              <a:t>‹#›</a:t>
            </a:fld>
            <a:endParaRPr lang="en-US"/>
          </a:p>
        </p:txBody>
      </p:sp>
      <p:cxnSp>
        <p:nvCxnSpPr>
          <p:cNvPr id="8" name="Straight Connector 7">
            <a:extLst>
              <a:ext uri="{FF2B5EF4-FFF2-40B4-BE49-F238E27FC236}">
                <a16:creationId xmlns:a16="http://schemas.microsoft.com/office/drawing/2014/main" id="{5E3EB25D-2379-5040-B990-1C99B0B7D931}"/>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4522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0D98E2-86CE-4D4F-9F8F-17C83D19A271}"/>
              </a:ext>
            </a:extLst>
          </p:cNvPr>
          <p:cNvSpPr>
            <a:spLocks noGrp="1"/>
          </p:cNvSpPr>
          <p:nvPr>
            <p:ph type="title"/>
          </p:nvPr>
        </p:nvSpPr>
        <p:spPr>
          <a:xfrm>
            <a:off x="565150" y="770890"/>
            <a:ext cx="7335835" cy="1268984"/>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8804B4F2-48A4-A140-B59B-7A2ED9FD4653}"/>
              </a:ext>
            </a:extLst>
          </p:cNvPr>
          <p:cNvSpPr>
            <a:spLocks noGrp="1"/>
          </p:cNvSpPr>
          <p:nvPr>
            <p:ph type="body" idx="1"/>
          </p:nvPr>
        </p:nvSpPr>
        <p:spPr>
          <a:xfrm>
            <a:off x="565150" y="2160016"/>
            <a:ext cx="7335835" cy="36012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FCF4A7E-D5FF-BF48-8E01-8F46150ABFD5}"/>
              </a:ext>
            </a:extLst>
          </p:cNvPr>
          <p:cNvSpPr>
            <a:spLocks noGrp="1"/>
          </p:cNvSpPr>
          <p:nvPr>
            <p:ph type="dt" sz="half" idx="2"/>
          </p:nvPr>
        </p:nvSpPr>
        <p:spPr>
          <a:xfrm>
            <a:off x="566928" y="457200"/>
            <a:ext cx="3608205" cy="365125"/>
          </a:xfrm>
          <a:prstGeom prst="rect">
            <a:avLst/>
          </a:prstGeom>
        </p:spPr>
        <p:txBody>
          <a:bodyPr vert="horz" lIns="91440" tIns="45720" rIns="91440" bIns="45720" rtlCol="0" anchor="ctr"/>
          <a:lstStyle>
            <a:lvl1pPr algn="l">
              <a:defRPr sz="1050" b="0" i="0">
                <a:solidFill>
                  <a:schemeClr val="tx1">
                    <a:tint val="75000"/>
                  </a:schemeClr>
                </a:solidFill>
                <a:latin typeface="+mn-lt"/>
              </a:defRPr>
            </a:lvl1pPr>
          </a:lstStyle>
          <a:p>
            <a:fld id="{A5B0A250-5CC0-1746-B209-08E8B0DAE6AF}" type="datetimeFigureOut">
              <a:rPr lang="en-US" smtClean="0"/>
              <a:pPr/>
              <a:t>10/9/2023</a:t>
            </a:fld>
            <a:endParaRPr lang="en-US" dirty="0"/>
          </a:p>
        </p:txBody>
      </p:sp>
      <p:sp>
        <p:nvSpPr>
          <p:cNvPr id="5" name="Footer Placeholder 4">
            <a:extLst>
              <a:ext uri="{FF2B5EF4-FFF2-40B4-BE49-F238E27FC236}">
                <a16:creationId xmlns:a16="http://schemas.microsoft.com/office/drawing/2014/main" id="{CA131757-5039-BF46-B47A-50DA8FFBC078}"/>
              </a:ext>
            </a:extLst>
          </p:cNvPr>
          <p:cNvSpPr>
            <a:spLocks noGrp="1"/>
          </p:cNvSpPr>
          <p:nvPr>
            <p:ph type="ftr" sz="quarter" idx="3"/>
          </p:nvPr>
        </p:nvSpPr>
        <p:spPr>
          <a:xfrm>
            <a:off x="565150" y="6141085"/>
            <a:ext cx="3608205" cy="365125"/>
          </a:xfrm>
          <a:prstGeom prst="rect">
            <a:avLst/>
          </a:prstGeom>
        </p:spPr>
        <p:txBody>
          <a:bodyPr vert="horz" lIns="91440" tIns="45720" rIns="91440" bIns="45720" rtlCol="0" anchor="ctr"/>
          <a:lstStyle>
            <a:lvl1pPr algn="l">
              <a:defRPr sz="1050" b="0" i="0">
                <a:solidFill>
                  <a:schemeClr val="tx1">
                    <a:tint val="75000"/>
                  </a:schemeClr>
                </a:solidFill>
                <a:latin typeface="+mn-lt"/>
              </a:defRPr>
            </a:lvl1pPr>
          </a:lstStyle>
          <a:p>
            <a:endParaRPr lang="en-US" dirty="0"/>
          </a:p>
        </p:txBody>
      </p:sp>
      <p:sp>
        <p:nvSpPr>
          <p:cNvPr id="6" name="Slide Number Placeholder 5">
            <a:extLst>
              <a:ext uri="{FF2B5EF4-FFF2-40B4-BE49-F238E27FC236}">
                <a16:creationId xmlns:a16="http://schemas.microsoft.com/office/drawing/2014/main" id="{AA83FD16-4337-B940-905E-D20A26FD483A}"/>
              </a:ext>
            </a:extLst>
          </p:cNvPr>
          <p:cNvSpPr>
            <a:spLocks noGrp="1"/>
          </p:cNvSpPr>
          <p:nvPr>
            <p:ph type="sldNum" sz="quarter" idx="4"/>
          </p:nvPr>
        </p:nvSpPr>
        <p:spPr>
          <a:xfrm>
            <a:off x="10809678" y="6141085"/>
            <a:ext cx="813816" cy="365125"/>
          </a:xfrm>
          <a:prstGeom prst="rect">
            <a:avLst/>
          </a:prstGeom>
        </p:spPr>
        <p:txBody>
          <a:bodyPr vert="horz" lIns="91440" tIns="45720" rIns="91440" bIns="45720" rtlCol="0" anchor="ctr"/>
          <a:lstStyle>
            <a:lvl1pPr algn="r">
              <a:defRPr sz="1050" b="0" i="0">
                <a:solidFill>
                  <a:schemeClr val="tx1">
                    <a:tint val="75000"/>
                  </a:schemeClr>
                </a:solidFill>
                <a:latin typeface="+mn-lt"/>
              </a:defRPr>
            </a:lvl1pPr>
          </a:lstStyle>
          <a:p>
            <a:fld id="{49ABCAEC-7D34-E549-A96E-FCEDAADBE4B0}" type="slidenum">
              <a:rPr lang="en-US" smtClean="0"/>
              <a:pPr/>
              <a:t>‹#›</a:t>
            </a:fld>
            <a:endParaRPr lang="en-US" dirty="0"/>
          </a:p>
        </p:txBody>
      </p:sp>
    </p:spTree>
    <p:extLst>
      <p:ext uri="{BB962C8B-B14F-4D97-AF65-F5344CB8AC3E}">
        <p14:creationId xmlns:p14="http://schemas.microsoft.com/office/powerpoint/2010/main" val="78019326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2" r:id="rId6"/>
    <p:sldLayoutId id="2147483738" r:id="rId7"/>
    <p:sldLayoutId id="2147483739" r:id="rId8"/>
    <p:sldLayoutId id="2147483740" r:id="rId9"/>
    <p:sldLayoutId id="2147483741" r:id="rId10"/>
    <p:sldLayoutId id="2147483743" r:id="rId11"/>
  </p:sldLayoutIdLst>
  <p:txStyles>
    <p:title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Video 6" descr="Blowing Wheat">
            <a:extLst>
              <a:ext uri="{FF2B5EF4-FFF2-40B4-BE49-F238E27FC236}">
                <a16:creationId xmlns:a16="http://schemas.microsoft.com/office/drawing/2014/main" id="{2311F000-2F69-2B6A-38E5-004CD89A7AF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0" y="1"/>
            <a:ext cx="12191980" cy="6857999"/>
          </a:xfrm>
          <a:prstGeom prst="rect">
            <a:avLst/>
          </a:prstGeom>
        </p:spPr>
      </p:pic>
      <p:sp>
        <p:nvSpPr>
          <p:cNvPr id="13" name="Rectangle">
            <a:extLst>
              <a:ext uri="{FF2B5EF4-FFF2-40B4-BE49-F238E27FC236}">
                <a16:creationId xmlns:a16="http://schemas.microsoft.com/office/drawing/2014/main" id="{8B80D579-AC08-8D49-BB6A-21123F80B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8469492" cy="6858000"/>
          </a:xfrm>
          <a:prstGeom prst="rect">
            <a:avLst/>
          </a:prstGeom>
          <a:gradFill flip="none" rotWithShape="1">
            <a:gsLst>
              <a:gs pos="31000">
                <a:schemeClr val="bg1">
                  <a:alpha val="80000"/>
                </a:schemeClr>
              </a:gs>
              <a:gs pos="0">
                <a:schemeClr val="bg1"/>
              </a:gs>
              <a:gs pos="100000">
                <a:schemeClr val="bg1">
                  <a:alpha val="34000"/>
                </a:schemeClr>
              </a:gs>
            </a:gsLst>
            <a:path path="circle">
              <a:fillToRect r="100000" b="100000"/>
            </a:path>
            <a:tileRect l="-100000" t="-100000"/>
          </a:gradFill>
          <a:ln w="12700">
            <a:miter lim="400000"/>
          </a:ln>
        </p:spPr>
        <p:txBody>
          <a:bodyPr lIns="50800" tIns="50800" rIns="50800" bIns="50800" anchor="ctr"/>
          <a:lstStyle/>
          <a:p>
            <a:pPr algn="ctr"/>
            <a:endParaRPr sz="2600" cap="all" dirty="0">
              <a:solidFill>
                <a:srgbClr val="FFFFFF"/>
              </a:solidFill>
              <a:sym typeface="Avenir Next"/>
            </a:endParaRPr>
          </a:p>
        </p:txBody>
      </p:sp>
      <p:sp>
        <p:nvSpPr>
          <p:cNvPr id="2" name="Title 1">
            <a:extLst>
              <a:ext uri="{FF2B5EF4-FFF2-40B4-BE49-F238E27FC236}">
                <a16:creationId xmlns:a16="http://schemas.microsoft.com/office/drawing/2014/main" id="{CE47B09B-A112-4ADB-DE8D-F57CA5A87D3B}"/>
              </a:ext>
            </a:extLst>
          </p:cNvPr>
          <p:cNvSpPr>
            <a:spLocks noGrp="1"/>
          </p:cNvSpPr>
          <p:nvPr>
            <p:ph type="ctrTitle"/>
          </p:nvPr>
        </p:nvSpPr>
        <p:spPr>
          <a:xfrm>
            <a:off x="565150" y="768334"/>
            <a:ext cx="6969505" cy="2866405"/>
          </a:xfrm>
        </p:spPr>
        <p:txBody>
          <a:bodyPr>
            <a:normAutofit/>
          </a:bodyPr>
          <a:lstStyle/>
          <a:p>
            <a:pPr>
              <a:lnSpc>
                <a:spcPct val="90000"/>
              </a:lnSpc>
            </a:pPr>
            <a:r>
              <a:rPr lang="en-US" sz="4600"/>
              <a:t>Contract farming and agricultural commodity circuits in Africa in the 21st Century</a:t>
            </a:r>
            <a:endParaRPr lang="en-ZW" sz="4600"/>
          </a:p>
        </p:txBody>
      </p:sp>
      <p:sp>
        <p:nvSpPr>
          <p:cNvPr id="5" name="Subtitle 4">
            <a:extLst>
              <a:ext uri="{FF2B5EF4-FFF2-40B4-BE49-F238E27FC236}">
                <a16:creationId xmlns:a16="http://schemas.microsoft.com/office/drawing/2014/main" id="{9E0E4DCB-86D3-CD2D-0EA9-CF6AA126C730}"/>
              </a:ext>
            </a:extLst>
          </p:cNvPr>
          <p:cNvSpPr>
            <a:spLocks noGrp="1"/>
          </p:cNvSpPr>
          <p:nvPr>
            <p:ph type="subTitle" idx="1"/>
          </p:nvPr>
        </p:nvSpPr>
        <p:spPr>
          <a:xfrm>
            <a:off x="565150" y="4283239"/>
            <a:ext cx="6969505" cy="1475177"/>
          </a:xfrm>
        </p:spPr>
        <p:txBody>
          <a:bodyPr>
            <a:normAutofit/>
          </a:bodyPr>
          <a:lstStyle/>
          <a:p>
            <a:r>
              <a:rPr lang="en-US" dirty="0"/>
              <a:t>Toendepi Shonhe</a:t>
            </a:r>
          </a:p>
          <a:p>
            <a:r>
              <a:rPr lang="en-US" dirty="0"/>
              <a:t>Marondera University of Science and Technology </a:t>
            </a:r>
          </a:p>
          <a:p>
            <a:endParaRPr lang="en-ZW" dirty="0"/>
          </a:p>
        </p:txBody>
      </p:sp>
      <p:cxnSp>
        <p:nvCxnSpPr>
          <p:cNvPr id="15" name="Straight Connector 14">
            <a:extLst>
              <a:ext uri="{FF2B5EF4-FFF2-40B4-BE49-F238E27FC236}">
                <a16:creationId xmlns:a16="http://schemas.microsoft.com/office/drawing/2014/main" id="{EC392F51-F23E-E242-9750-A5B1F128E5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733583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4406D7A-DB1A-D940-8AD1-93FAF9DD71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1746" y="0"/>
            <a:ext cx="1900254" cy="6858000"/>
            <a:chOff x="10291746" y="0"/>
            <a:chExt cx="1900254" cy="6858000"/>
          </a:xfrm>
        </p:grpSpPr>
        <p:sp>
          <p:nvSpPr>
            <p:cNvPr id="18" name="Freeform 40">
              <a:extLst>
                <a:ext uri="{FF2B5EF4-FFF2-40B4-BE49-F238E27FC236}">
                  <a16:creationId xmlns:a16="http://schemas.microsoft.com/office/drawing/2014/main" id="{D0F85DF7-431B-BE45-B932-0E22FC3F8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5829" y="809310"/>
              <a:ext cx="536171" cy="1124839"/>
            </a:xfrm>
            <a:custGeom>
              <a:avLst/>
              <a:gdLst>
                <a:gd name="connsiteX0" fmla="*/ 536171 w 536171"/>
                <a:gd name="connsiteY0" fmla="*/ 0 h 1124839"/>
                <a:gd name="connsiteX1" fmla="*/ 536171 w 536171"/>
                <a:gd name="connsiteY1" fmla="*/ 1124839 h 1124839"/>
                <a:gd name="connsiteX2" fmla="*/ 451423 w 536171"/>
                <a:gd name="connsiteY2" fmla="*/ 1116295 h 1124839"/>
                <a:gd name="connsiteX3" fmla="*/ 0 w 536171"/>
                <a:gd name="connsiteY3" fmla="*/ 562419 h 1124839"/>
                <a:gd name="connsiteX4" fmla="*/ 451423 w 536171"/>
                <a:gd name="connsiteY4" fmla="*/ 8543 h 1124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171" h="1124839">
                  <a:moveTo>
                    <a:pt x="536171" y="0"/>
                  </a:moveTo>
                  <a:lnTo>
                    <a:pt x="536171" y="1124839"/>
                  </a:lnTo>
                  <a:lnTo>
                    <a:pt x="451423" y="1116295"/>
                  </a:lnTo>
                  <a:cubicBezTo>
                    <a:pt x="193797" y="1063577"/>
                    <a:pt x="0" y="835630"/>
                    <a:pt x="0" y="562419"/>
                  </a:cubicBezTo>
                  <a:cubicBezTo>
                    <a:pt x="0" y="289208"/>
                    <a:pt x="193797" y="61261"/>
                    <a:pt x="451423" y="85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41">
              <a:extLst>
                <a:ext uri="{FF2B5EF4-FFF2-40B4-BE49-F238E27FC236}">
                  <a16:creationId xmlns:a16="http://schemas.microsoft.com/office/drawing/2014/main" id="{BEA0AA89-2965-2A44-B84E-51C748B2D2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748" y="0"/>
              <a:ext cx="1130725" cy="565362"/>
            </a:xfrm>
            <a:custGeom>
              <a:avLst/>
              <a:gdLst>
                <a:gd name="connsiteX0" fmla="*/ 0 w 1130725"/>
                <a:gd name="connsiteY0" fmla="*/ 0 h 565362"/>
                <a:gd name="connsiteX1" fmla="*/ 25420 w 1130725"/>
                <a:gd name="connsiteY1" fmla="*/ 0 h 565362"/>
                <a:gd name="connsiteX2" fmla="*/ 36369 w 1130725"/>
                <a:gd name="connsiteY2" fmla="*/ 108609 h 565362"/>
                <a:gd name="connsiteX3" fmla="*/ 565363 w 1130725"/>
                <a:gd name="connsiteY3" fmla="*/ 539750 h 565362"/>
                <a:gd name="connsiteX4" fmla="*/ 1094356 w 1130725"/>
                <a:gd name="connsiteY4" fmla="*/ 108609 h 565362"/>
                <a:gd name="connsiteX5" fmla="*/ 1105305 w 1130725"/>
                <a:gd name="connsiteY5" fmla="*/ 0 h 565362"/>
                <a:gd name="connsiteX6" fmla="*/ 1130725 w 1130725"/>
                <a:gd name="connsiteY6" fmla="*/ 0 h 565362"/>
                <a:gd name="connsiteX7" fmla="*/ 565363 w 1130725"/>
                <a:gd name="connsiteY7" fmla="*/ 565362 h 565362"/>
                <a:gd name="connsiteX8" fmla="*/ 0 w 1130725"/>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5" h="565362">
                  <a:moveTo>
                    <a:pt x="0" y="0"/>
                  </a:moveTo>
                  <a:lnTo>
                    <a:pt x="25420" y="0"/>
                  </a:lnTo>
                  <a:lnTo>
                    <a:pt x="36369" y="108609"/>
                  </a:lnTo>
                  <a:cubicBezTo>
                    <a:pt x="86718" y="354660"/>
                    <a:pt x="304425" y="539750"/>
                    <a:pt x="565363" y="539750"/>
                  </a:cubicBezTo>
                  <a:cubicBezTo>
                    <a:pt x="826300" y="539750"/>
                    <a:pt x="1044007" y="354660"/>
                    <a:pt x="1094356" y="108609"/>
                  </a:cubicBezTo>
                  <a:lnTo>
                    <a:pt x="1105305" y="0"/>
                  </a:lnTo>
                  <a:lnTo>
                    <a:pt x="1130725" y="0"/>
                  </a:lnTo>
                  <a:cubicBezTo>
                    <a:pt x="1130725" y="312241"/>
                    <a:pt x="877604" y="565362"/>
                    <a:pt x="565363" y="565362"/>
                  </a:cubicBezTo>
                  <a:cubicBezTo>
                    <a:pt x="253121" y="565362"/>
                    <a:pt x="0" y="312241"/>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42">
              <a:extLst>
                <a:ext uri="{FF2B5EF4-FFF2-40B4-BE49-F238E27FC236}">
                  <a16:creationId xmlns:a16="http://schemas.microsoft.com/office/drawing/2014/main" id="{7EC47259-887A-FD48-989C-42BC5A3C98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0"/>
              <a:ext cx="535422" cy="562344"/>
            </a:xfrm>
            <a:custGeom>
              <a:avLst/>
              <a:gdLst>
                <a:gd name="connsiteX0" fmla="*/ 0 w 535422"/>
                <a:gd name="connsiteY0" fmla="*/ 0 h 562344"/>
                <a:gd name="connsiteX1" fmla="*/ 25421 w 535422"/>
                <a:gd name="connsiteY1" fmla="*/ 0 h 562344"/>
                <a:gd name="connsiteX2" fmla="*/ 36370 w 535422"/>
                <a:gd name="connsiteY2" fmla="*/ 108609 h 562344"/>
                <a:gd name="connsiteX3" fmla="*/ 469781 w 535422"/>
                <a:gd name="connsiteY3" fmla="*/ 531316 h 562344"/>
                <a:gd name="connsiteX4" fmla="*/ 535422 w 535422"/>
                <a:gd name="connsiteY4" fmla="*/ 537108 h 562344"/>
                <a:gd name="connsiteX5" fmla="*/ 535422 w 535422"/>
                <a:gd name="connsiteY5" fmla="*/ 562344 h 562344"/>
                <a:gd name="connsiteX6" fmla="*/ 451424 w 535422"/>
                <a:gd name="connsiteY6" fmla="*/ 553876 h 562344"/>
                <a:gd name="connsiteX7" fmla="*/ 0 w 535422"/>
                <a:gd name="connsiteY7" fmla="*/ 0 h 56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422" h="562344">
                  <a:moveTo>
                    <a:pt x="0" y="0"/>
                  </a:moveTo>
                  <a:lnTo>
                    <a:pt x="25421" y="0"/>
                  </a:lnTo>
                  <a:lnTo>
                    <a:pt x="36370" y="108609"/>
                  </a:lnTo>
                  <a:cubicBezTo>
                    <a:pt x="80425" y="323904"/>
                    <a:pt x="252614" y="492525"/>
                    <a:pt x="469781" y="531316"/>
                  </a:cubicBezTo>
                  <a:lnTo>
                    <a:pt x="535422" y="537108"/>
                  </a:lnTo>
                  <a:lnTo>
                    <a:pt x="535422" y="562344"/>
                  </a:lnTo>
                  <a:lnTo>
                    <a:pt x="451424" y="553876"/>
                  </a:lnTo>
                  <a:cubicBezTo>
                    <a:pt x="193797" y="501158"/>
                    <a:pt x="0" y="273211"/>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43">
              <a:extLst>
                <a:ext uri="{FF2B5EF4-FFF2-40B4-BE49-F238E27FC236}">
                  <a16:creationId xmlns:a16="http://schemas.microsoft.com/office/drawing/2014/main" id="{16E261C3-18BE-934F-8A2B-59BE70AE2F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2181112"/>
              <a:ext cx="535422" cy="1124687"/>
            </a:xfrm>
            <a:custGeom>
              <a:avLst/>
              <a:gdLst>
                <a:gd name="connsiteX0" fmla="*/ 535422 w 535422"/>
                <a:gd name="connsiteY0" fmla="*/ 0 h 1124687"/>
                <a:gd name="connsiteX1" fmla="*/ 535422 w 535422"/>
                <a:gd name="connsiteY1" fmla="*/ 25186 h 1124687"/>
                <a:gd name="connsiteX2" fmla="*/ 456541 w 535422"/>
                <a:gd name="connsiteY2" fmla="*/ 33138 h 1124687"/>
                <a:gd name="connsiteX3" fmla="*/ 25399 w 535422"/>
                <a:gd name="connsiteY3" fmla="*/ 562130 h 1124687"/>
                <a:gd name="connsiteX4" fmla="*/ 456541 w 535422"/>
                <a:gd name="connsiteY4" fmla="*/ 1091123 h 1124687"/>
                <a:gd name="connsiteX5" fmla="*/ 535422 w 535422"/>
                <a:gd name="connsiteY5" fmla="*/ 1099075 h 1124687"/>
                <a:gd name="connsiteX6" fmla="*/ 535422 w 535422"/>
                <a:gd name="connsiteY6" fmla="*/ 1124687 h 1124687"/>
                <a:gd name="connsiteX7" fmla="*/ 451423 w 535422"/>
                <a:gd name="connsiteY7" fmla="*/ 1116219 h 1124687"/>
                <a:gd name="connsiteX8" fmla="*/ 0 w 535422"/>
                <a:gd name="connsiteY8" fmla="*/ 562343 h 1124687"/>
                <a:gd name="connsiteX9" fmla="*/ 451423 w 535422"/>
                <a:gd name="connsiteY9" fmla="*/ 8468 h 11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7">
                  <a:moveTo>
                    <a:pt x="535422" y="0"/>
                  </a:moveTo>
                  <a:lnTo>
                    <a:pt x="535422" y="25186"/>
                  </a:lnTo>
                  <a:lnTo>
                    <a:pt x="456541" y="33138"/>
                  </a:lnTo>
                  <a:cubicBezTo>
                    <a:pt x="210489" y="83487"/>
                    <a:pt x="25399" y="301194"/>
                    <a:pt x="25399" y="562130"/>
                  </a:cubicBezTo>
                  <a:cubicBezTo>
                    <a:pt x="25399" y="823067"/>
                    <a:pt x="210489" y="1040774"/>
                    <a:pt x="456541" y="1091123"/>
                  </a:cubicBezTo>
                  <a:lnTo>
                    <a:pt x="535422" y="1099075"/>
                  </a:lnTo>
                  <a:lnTo>
                    <a:pt x="535422" y="1124687"/>
                  </a:lnTo>
                  <a:lnTo>
                    <a:pt x="451423" y="1116219"/>
                  </a:lnTo>
                  <a:cubicBezTo>
                    <a:pt x="193797" y="1063501"/>
                    <a:pt x="0" y="835554"/>
                    <a:pt x="0" y="562343"/>
                  </a:cubicBezTo>
                  <a:cubicBezTo>
                    <a:pt x="0" y="289132"/>
                    <a:pt x="193797" y="61185"/>
                    <a:pt x="451423" y="846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44">
              <a:extLst>
                <a:ext uri="{FF2B5EF4-FFF2-40B4-BE49-F238E27FC236}">
                  <a16:creationId xmlns:a16="http://schemas.microsoft.com/office/drawing/2014/main" id="{35A2267B-0862-A24E-87D2-6CE5187CF9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746" y="806365"/>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45">
              <a:extLst>
                <a:ext uri="{FF2B5EF4-FFF2-40B4-BE49-F238E27FC236}">
                  <a16:creationId xmlns:a16="http://schemas.microsoft.com/office/drawing/2014/main" id="{A404A0DE-A076-8C4E-B8D4-EBC9453377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3552837"/>
              <a:ext cx="535422" cy="1124688"/>
            </a:xfrm>
            <a:custGeom>
              <a:avLst/>
              <a:gdLst>
                <a:gd name="connsiteX0" fmla="*/ 535422 w 535422"/>
                <a:gd name="connsiteY0" fmla="*/ 0 h 1124688"/>
                <a:gd name="connsiteX1" fmla="*/ 535422 w 535422"/>
                <a:gd name="connsiteY1" fmla="*/ 25186 h 1124688"/>
                <a:gd name="connsiteX2" fmla="*/ 456541 w 535422"/>
                <a:gd name="connsiteY2" fmla="*/ 33138 h 1124688"/>
                <a:gd name="connsiteX3" fmla="*/ 25399 w 535422"/>
                <a:gd name="connsiteY3" fmla="*/ 562131 h 1124688"/>
                <a:gd name="connsiteX4" fmla="*/ 456541 w 535422"/>
                <a:gd name="connsiteY4" fmla="*/ 1091124 h 1124688"/>
                <a:gd name="connsiteX5" fmla="*/ 535422 w 535422"/>
                <a:gd name="connsiteY5" fmla="*/ 1099076 h 1124688"/>
                <a:gd name="connsiteX6" fmla="*/ 535422 w 535422"/>
                <a:gd name="connsiteY6" fmla="*/ 1124688 h 1124688"/>
                <a:gd name="connsiteX7" fmla="*/ 451423 w 535422"/>
                <a:gd name="connsiteY7" fmla="*/ 1116220 h 1124688"/>
                <a:gd name="connsiteX8" fmla="*/ 0 w 535422"/>
                <a:gd name="connsiteY8" fmla="*/ 562344 h 1124688"/>
                <a:gd name="connsiteX9" fmla="*/ 451423 w 535422"/>
                <a:gd name="connsiteY9" fmla="*/ 8468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8">
                  <a:moveTo>
                    <a:pt x="535422" y="0"/>
                  </a:moveTo>
                  <a:lnTo>
                    <a:pt x="535422" y="25186"/>
                  </a:lnTo>
                  <a:lnTo>
                    <a:pt x="456541" y="33138"/>
                  </a:lnTo>
                  <a:cubicBezTo>
                    <a:pt x="210489" y="83488"/>
                    <a:pt x="25399" y="301195"/>
                    <a:pt x="25399" y="562131"/>
                  </a:cubicBezTo>
                  <a:cubicBezTo>
                    <a:pt x="25399" y="823068"/>
                    <a:pt x="210489" y="1040775"/>
                    <a:pt x="456541" y="1091124"/>
                  </a:cubicBezTo>
                  <a:lnTo>
                    <a:pt x="535422" y="1099076"/>
                  </a:lnTo>
                  <a:lnTo>
                    <a:pt x="535422" y="1124688"/>
                  </a:lnTo>
                  <a:lnTo>
                    <a:pt x="451423" y="1116220"/>
                  </a:lnTo>
                  <a:cubicBezTo>
                    <a:pt x="193797" y="1063502"/>
                    <a:pt x="0" y="835555"/>
                    <a:pt x="0" y="562344"/>
                  </a:cubicBezTo>
                  <a:cubicBezTo>
                    <a:pt x="0" y="289133"/>
                    <a:pt x="193797" y="61186"/>
                    <a:pt x="451423" y="846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53">
              <a:extLst>
                <a:ext uri="{FF2B5EF4-FFF2-40B4-BE49-F238E27FC236}">
                  <a16:creationId xmlns:a16="http://schemas.microsoft.com/office/drawing/2014/main" id="{9EED6D73-C275-3347-BB66-C839642572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642" y="6295916"/>
              <a:ext cx="535358" cy="562084"/>
            </a:xfrm>
            <a:custGeom>
              <a:avLst/>
              <a:gdLst>
                <a:gd name="connsiteX0" fmla="*/ 535358 w 535358"/>
                <a:gd name="connsiteY0" fmla="*/ 0 h 562084"/>
                <a:gd name="connsiteX1" fmla="*/ 535358 w 535358"/>
                <a:gd name="connsiteY1" fmla="*/ 25186 h 562084"/>
                <a:gd name="connsiteX2" fmla="*/ 469717 w 535358"/>
                <a:gd name="connsiteY2" fmla="*/ 30978 h 562084"/>
                <a:gd name="connsiteX3" fmla="*/ 36306 w 535358"/>
                <a:gd name="connsiteY3" fmla="*/ 453686 h 562084"/>
                <a:gd name="connsiteX4" fmla="*/ 25378 w 535358"/>
                <a:gd name="connsiteY4" fmla="*/ 562084 h 562084"/>
                <a:gd name="connsiteX5" fmla="*/ 0 w 535358"/>
                <a:gd name="connsiteY5" fmla="*/ 562084 h 562084"/>
                <a:gd name="connsiteX6" fmla="*/ 11423 w 535358"/>
                <a:gd name="connsiteY6" fmla="*/ 448780 h 562084"/>
                <a:gd name="connsiteX7" fmla="*/ 465221 w 535358"/>
                <a:gd name="connsiteY7" fmla="*/ 6189 h 56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358" h="562084">
                  <a:moveTo>
                    <a:pt x="535358" y="0"/>
                  </a:moveTo>
                  <a:lnTo>
                    <a:pt x="535358" y="25186"/>
                  </a:lnTo>
                  <a:lnTo>
                    <a:pt x="469717" y="30978"/>
                  </a:lnTo>
                  <a:cubicBezTo>
                    <a:pt x="252550" y="69769"/>
                    <a:pt x="80361" y="238391"/>
                    <a:pt x="36306" y="453686"/>
                  </a:cubicBezTo>
                  <a:lnTo>
                    <a:pt x="25378" y="562084"/>
                  </a:lnTo>
                  <a:lnTo>
                    <a:pt x="0" y="562084"/>
                  </a:lnTo>
                  <a:lnTo>
                    <a:pt x="11423" y="448780"/>
                  </a:lnTo>
                  <a:cubicBezTo>
                    <a:pt x="57551" y="223357"/>
                    <a:pt x="237840" y="46805"/>
                    <a:pt x="465221" y="618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72724448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mute="1">
                <p:cTn id="12" repeatCount="indefinite" fill="hold" display="0">
                  <p:stCondLst>
                    <p:cond delay="indefinite"/>
                  </p:stCondLst>
                </p:cTn>
                <p:tgtEl>
                  <p:spTgt spid="7"/>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FB27A-B220-4790-5197-395C3B562F4B}"/>
              </a:ext>
            </a:extLst>
          </p:cNvPr>
          <p:cNvSpPr>
            <a:spLocks noGrp="1"/>
          </p:cNvSpPr>
          <p:nvPr>
            <p:ph type="title"/>
          </p:nvPr>
        </p:nvSpPr>
        <p:spPr>
          <a:xfrm>
            <a:off x="2089150" y="161290"/>
            <a:ext cx="7335835" cy="1268984"/>
          </a:xfrm>
        </p:spPr>
        <p:txBody>
          <a:bodyPr>
            <a:normAutofit fontScale="90000"/>
          </a:bodyPr>
          <a:lstStyle/>
          <a:p>
            <a:r>
              <a:rPr lang="en-US" dirty="0"/>
              <a:t>Rising Prevalence of CF in Africa</a:t>
            </a:r>
            <a:endParaRPr lang="en-ZW" dirty="0"/>
          </a:p>
        </p:txBody>
      </p:sp>
      <p:graphicFrame>
        <p:nvGraphicFramePr>
          <p:cNvPr id="4" name="Content Placeholder 3">
            <a:extLst>
              <a:ext uri="{FF2B5EF4-FFF2-40B4-BE49-F238E27FC236}">
                <a16:creationId xmlns:a16="http://schemas.microsoft.com/office/drawing/2014/main" id="{8B5B0A96-335F-79C1-8D83-551CA9911ED9}"/>
              </a:ext>
            </a:extLst>
          </p:cNvPr>
          <p:cNvGraphicFramePr>
            <a:graphicFrameLocks noGrp="1"/>
          </p:cNvGraphicFramePr>
          <p:nvPr>
            <p:ph idx="1"/>
          </p:nvPr>
        </p:nvGraphicFramePr>
        <p:xfrm>
          <a:off x="1896863" y="1589103"/>
          <a:ext cx="8247355" cy="3731456"/>
        </p:xfrm>
        <a:graphic>
          <a:graphicData uri="http://schemas.openxmlformats.org/drawingml/2006/table">
            <a:tbl>
              <a:tblPr firstRow="1" bandRow="1">
                <a:tableStyleId>{17292A2E-F333-43FB-9621-5CBBE7FDCDCB}</a:tableStyleId>
              </a:tblPr>
              <a:tblGrid>
                <a:gridCol w="2803104">
                  <a:extLst>
                    <a:ext uri="{9D8B030D-6E8A-4147-A177-3AD203B41FA5}">
                      <a16:colId xmlns:a16="http://schemas.microsoft.com/office/drawing/2014/main" val="2833838151"/>
                    </a:ext>
                  </a:extLst>
                </a:gridCol>
                <a:gridCol w="5444251">
                  <a:extLst>
                    <a:ext uri="{9D8B030D-6E8A-4147-A177-3AD203B41FA5}">
                      <a16:colId xmlns:a16="http://schemas.microsoft.com/office/drawing/2014/main" val="2469564149"/>
                    </a:ext>
                  </a:extLst>
                </a:gridCol>
              </a:tblGrid>
              <a:tr h="336603">
                <a:tc>
                  <a:txBody>
                    <a:bodyPr/>
                    <a:lstStyle/>
                    <a:p>
                      <a:r>
                        <a:rPr lang="en-US" sz="1600" dirty="0"/>
                        <a:t>Crop</a:t>
                      </a:r>
                      <a:endParaRPr lang="en-ZW" sz="1600" dirty="0"/>
                    </a:p>
                  </a:txBody>
                  <a:tcPr marL="68580" marR="68580" marT="34290" marB="34290"/>
                </a:tc>
                <a:tc>
                  <a:txBody>
                    <a:bodyPr/>
                    <a:lstStyle/>
                    <a:p>
                      <a:r>
                        <a:rPr lang="en-US" sz="1600" dirty="0"/>
                        <a:t>Country of production</a:t>
                      </a:r>
                      <a:endParaRPr lang="en-ZW" sz="1600" dirty="0"/>
                    </a:p>
                  </a:txBody>
                  <a:tcPr marL="68580" marR="68580" marT="34290" marB="34290"/>
                </a:tc>
                <a:extLst>
                  <a:ext uri="{0D108BD9-81ED-4DB2-BD59-A6C34878D82A}">
                    <a16:rowId xmlns:a16="http://schemas.microsoft.com/office/drawing/2014/main" val="4220094682"/>
                  </a:ext>
                </a:extLst>
              </a:tr>
              <a:tr h="336603">
                <a:tc>
                  <a:txBody>
                    <a:bodyPr/>
                    <a:lstStyle/>
                    <a:p>
                      <a:r>
                        <a:rPr lang="en-US" sz="1600" dirty="0"/>
                        <a:t>Horticulture</a:t>
                      </a:r>
                      <a:endParaRPr lang="en-ZW" sz="1600" dirty="0"/>
                    </a:p>
                  </a:txBody>
                  <a:tcPr marL="68580" marR="68580" marT="34290" marB="34290"/>
                </a:tc>
                <a:tc>
                  <a:txBody>
                    <a:bodyPr/>
                    <a:lstStyle/>
                    <a:p>
                      <a:r>
                        <a:rPr lang="en-US" sz="1600" dirty="0"/>
                        <a:t>Kenya</a:t>
                      </a:r>
                      <a:endParaRPr lang="en-ZW" sz="1600" dirty="0"/>
                    </a:p>
                  </a:txBody>
                  <a:tcPr marL="68580" marR="68580" marT="34290" marB="34290"/>
                </a:tc>
                <a:extLst>
                  <a:ext uri="{0D108BD9-81ED-4DB2-BD59-A6C34878D82A}">
                    <a16:rowId xmlns:a16="http://schemas.microsoft.com/office/drawing/2014/main" val="947984433"/>
                  </a:ext>
                </a:extLst>
              </a:tr>
              <a:tr h="336603">
                <a:tc>
                  <a:txBody>
                    <a:bodyPr/>
                    <a:lstStyle/>
                    <a:p>
                      <a:r>
                        <a:rPr lang="en-US" sz="1600" dirty="0"/>
                        <a:t>Sugarcane </a:t>
                      </a:r>
                      <a:endParaRPr lang="en-ZW" sz="1600" dirty="0"/>
                    </a:p>
                  </a:txBody>
                  <a:tcPr marL="68580" marR="68580" marT="34290" marB="34290"/>
                </a:tc>
                <a:tc>
                  <a:txBody>
                    <a:bodyPr/>
                    <a:lstStyle/>
                    <a:p>
                      <a:r>
                        <a:rPr lang="en-US" sz="1600" dirty="0"/>
                        <a:t>South Africa, Zimbabwe, Malawi, </a:t>
                      </a:r>
                      <a:r>
                        <a:rPr lang="en-US" sz="1600" dirty="0" err="1"/>
                        <a:t>Nambia</a:t>
                      </a:r>
                      <a:r>
                        <a:rPr lang="en-US" sz="1600" dirty="0"/>
                        <a:t>, Kenya, Tanzania</a:t>
                      </a:r>
                      <a:endParaRPr lang="en-ZW" sz="1600" dirty="0"/>
                    </a:p>
                  </a:txBody>
                  <a:tcPr marL="68580" marR="68580" marT="34290" marB="34290"/>
                </a:tc>
                <a:extLst>
                  <a:ext uri="{0D108BD9-81ED-4DB2-BD59-A6C34878D82A}">
                    <a16:rowId xmlns:a16="http://schemas.microsoft.com/office/drawing/2014/main" val="3832712622"/>
                  </a:ext>
                </a:extLst>
              </a:tr>
              <a:tr h="336603">
                <a:tc>
                  <a:txBody>
                    <a:bodyPr/>
                    <a:lstStyle/>
                    <a:p>
                      <a:r>
                        <a:rPr lang="en-US" sz="1600" dirty="0"/>
                        <a:t>Tobacco </a:t>
                      </a:r>
                      <a:endParaRPr lang="en-ZW" sz="1600" dirty="0"/>
                    </a:p>
                  </a:txBody>
                  <a:tcPr marL="68580" marR="68580" marT="34290" marB="34290"/>
                </a:tc>
                <a:tc>
                  <a:txBody>
                    <a:bodyPr/>
                    <a:lstStyle/>
                    <a:p>
                      <a:r>
                        <a:rPr lang="en-US" sz="1600" dirty="0"/>
                        <a:t>Zimbabwe and Malawi</a:t>
                      </a:r>
                      <a:endParaRPr lang="en-ZW" sz="1600" dirty="0"/>
                    </a:p>
                  </a:txBody>
                  <a:tcPr marL="68580" marR="68580" marT="34290" marB="34290"/>
                </a:tc>
                <a:extLst>
                  <a:ext uri="{0D108BD9-81ED-4DB2-BD59-A6C34878D82A}">
                    <a16:rowId xmlns:a16="http://schemas.microsoft.com/office/drawing/2014/main" val="2814476422"/>
                  </a:ext>
                </a:extLst>
              </a:tr>
              <a:tr h="336603">
                <a:tc>
                  <a:txBody>
                    <a:bodyPr/>
                    <a:lstStyle/>
                    <a:p>
                      <a:r>
                        <a:rPr lang="en-US" sz="1600" dirty="0"/>
                        <a:t>Green beans, groundnuts</a:t>
                      </a:r>
                      <a:endParaRPr lang="en-ZW" sz="1600" dirty="0"/>
                    </a:p>
                  </a:txBody>
                  <a:tcPr marL="68580" marR="68580" marT="34290" marB="34290"/>
                </a:tc>
                <a:tc>
                  <a:txBody>
                    <a:bodyPr/>
                    <a:lstStyle/>
                    <a:p>
                      <a:r>
                        <a:rPr lang="en-US" sz="1600" dirty="0"/>
                        <a:t>Senegal </a:t>
                      </a:r>
                      <a:endParaRPr lang="en-ZW" sz="1600" dirty="0"/>
                    </a:p>
                  </a:txBody>
                  <a:tcPr marL="68580" marR="68580" marT="34290" marB="34290"/>
                </a:tc>
                <a:extLst>
                  <a:ext uri="{0D108BD9-81ED-4DB2-BD59-A6C34878D82A}">
                    <a16:rowId xmlns:a16="http://schemas.microsoft.com/office/drawing/2014/main" val="1109042875"/>
                  </a:ext>
                </a:extLst>
              </a:tr>
              <a:tr h="336603">
                <a:tc>
                  <a:txBody>
                    <a:bodyPr/>
                    <a:lstStyle/>
                    <a:p>
                      <a:r>
                        <a:rPr lang="en-US" sz="1600" dirty="0"/>
                        <a:t>Tea</a:t>
                      </a:r>
                      <a:endParaRPr lang="en-ZW" sz="1600" dirty="0"/>
                    </a:p>
                  </a:txBody>
                  <a:tcPr marL="68580" marR="68580" marT="34290" marB="34290"/>
                </a:tc>
                <a:tc>
                  <a:txBody>
                    <a:bodyPr/>
                    <a:lstStyle/>
                    <a:p>
                      <a:r>
                        <a:rPr lang="en-US" sz="1600" dirty="0"/>
                        <a:t>Kenya,  South Africa, Zimbabwe, Tanzania, Malawi</a:t>
                      </a:r>
                      <a:endParaRPr lang="en-ZW" sz="1600" dirty="0"/>
                    </a:p>
                  </a:txBody>
                  <a:tcPr marL="68580" marR="68580" marT="34290" marB="34290"/>
                </a:tc>
                <a:extLst>
                  <a:ext uri="{0D108BD9-81ED-4DB2-BD59-A6C34878D82A}">
                    <a16:rowId xmlns:a16="http://schemas.microsoft.com/office/drawing/2014/main" val="440839318"/>
                  </a:ext>
                </a:extLst>
              </a:tr>
              <a:tr h="336603">
                <a:tc>
                  <a:txBody>
                    <a:bodyPr/>
                    <a:lstStyle/>
                    <a:p>
                      <a:r>
                        <a:rPr lang="en-US" sz="1600" dirty="0"/>
                        <a:t>Fruit, vegetables, and poultry</a:t>
                      </a:r>
                    </a:p>
                  </a:txBody>
                  <a:tcPr marL="68580" marR="68580" marT="34290" marB="34290"/>
                </a:tc>
                <a:tc>
                  <a:txBody>
                    <a:bodyPr/>
                    <a:lstStyle/>
                    <a:p>
                      <a:r>
                        <a:rPr kumimoji="0" lang="en-US" sz="1600" b="0" u="none" strike="noStrike" kern="1200" cap="none" spc="0" normalizeH="0" baseline="0" noProof="0" dirty="0">
                          <a:ln>
                            <a:noFill/>
                          </a:ln>
                          <a:solidFill>
                            <a:prstClr val="black"/>
                          </a:solidFill>
                          <a:effectLst/>
                          <a:uLnTx/>
                          <a:uFillTx/>
                        </a:rPr>
                        <a:t>South Africa </a:t>
                      </a:r>
                      <a:endParaRPr lang="en-ZW" sz="1600" dirty="0"/>
                    </a:p>
                  </a:txBody>
                  <a:tcPr marL="68580" marR="68580" marT="34290" marB="34290"/>
                </a:tc>
                <a:extLst>
                  <a:ext uri="{0D108BD9-81ED-4DB2-BD59-A6C34878D82A}">
                    <a16:rowId xmlns:a16="http://schemas.microsoft.com/office/drawing/2014/main" val="3174497291"/>
                  </a:ext>
                </a:extLst>
              </a:tr>
              <a:tr h="336603">
                <a:tc>
                  <a:txBody>
                    <a:bodyPr/>
                    <a:lstStyle/>
                    <a:p>
                      <a:r>
                        <a:rPr lang="en-US" sz="1600" dirty="0"/>
                        <a:t>Cocoa, Coffee</a:t>
                      </a:r>
                      <a:endParaRPr lang="en-ZW" sz="1600" dirty="0"/>
                    </a:p>
                  </a:txBody>
                  <a:tcPr marL="68580" marR="68580" marT="34290" marB="34290"/>
                </a:tc>
                <a:tc>
                  <a:txBody>
                    <a:bodyPr/>
                    <a:lstStyle/>
                    <a:p>
                      <a:r>
                        <a:rPr lang="en-US" sz="1600" dirty="0"/>
                        <a:t>Uganda</a:t>
                      </a:r>
                      <a:endParaRPr lang="en-ZW" sz="1600" dirty="0"/>
                    </a:p>
                  </a:txBody>
                  <a:tcPr marL="68580" marR="68580" marT="34290" marB="34290"/>
                </a:tc>
                <a:extLst>
                  <a:ext uri="{0D108BD9-81ED-4DB2-BD59-A6C34878D82A}">
                    <a16:rowId xmlns:a16="http://schemas.microsoft.com/office/drawing/2014/main" val="3466700602"/>
                  </a:ext>
                </a:extLst>
              </a:tr>
              <a:tr h="599318">
                <a:tc>
                  <a:txBody>
                    <a:bodyPr/>
                    <a:lstStyle/>
                    <a:p>
                      <a:r>
                        <a:rPr lang="en-US" sz="1600" dirty="0"/>
                        <a:t>Cotton</a:t>
                      </a:r>
                      <a:endParaRPr lang="en-ZW" sz="1600" dirty="0"/>
                    </a:p>
                  </a:txBody>
                  <a:tcPr marL="68580" marR="68580" marT="34290" marB="34290"/>
                </a:tc>
                <a:tc>
                  <a:txBody>
                    <a:bodyPr/>
                    <a:lstStyle/>
                    <a:p>
                      <a:r>
                        <a:rPr lang="en-US" sz="1600" dirty="0"/>
                        <a:t>Benin, Burkina Faso, Cote d’Ivoire, Ghana, Mozambique, Zimbabwe</a:t>
                      </a:r>
                      <a:endParaRPr lang="en-ZW" sz="1600" dirty="0"/>
                    </a:p>
                  </a:txBody>
                  <a:tcPr marL="68580" marR="68580" marT="34290" marB="34290"/>
                </a:tc>
                <a:extLst>
                  <a:ext uri="{0D108BD9-81ED-4DB2-BD59-A6C34878D82A}">
                    <a16:rowId xmlns:a16="http://schemas.microsoft.com/office/drawing/2014/main" val="1768858739"/>
                  </a:ext>
                </a:extLst>
              </a:tr>
            </a:tbl>
          </a:graphicData>
        </a:graphic>
      </p:graphicFrame>
    </p:spTree>
    <p:extLst>
      <p:ext uri="{BB962C8B-B14F-4D97-AF65-F5344CB8AC3E}">
        <p14:creationId xmlns:p14="http://schemas.microsoft.com/office/powerpoint/2010/main" val="25421910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52B75-D124-E2C0-0F3F-0F0AD5D5F530}"/>
              </a:ext>
            </a:extLst>
          </p:cNvPr>
          <p:cNvSpPr>
            <a:spLocks noGrp="1"/>
          </p:cNvSpPr>
          <p:nvPr>
            <p:ph type="title"/>
          </p:nvPr>
        </p:nvSpPr>
        <p:spPr>
          <a:xfrm>
            <a:off x="565150" y="770890"/>
            <a:ext cx="8102600" cy="1400810"/>
          </a:xfrm>
        </p:spPr>
        <p:txBody>
          <a:bodyPr>
            <a:noAutofit/>
          </a:bodyPr>
          <a:lstStyle/>
          <a:p>
            <a:r>
              <a:rPr lang="en-US" sz="3600" dirty="0"/>
              <a:t>The dominance of small holders in tobacco production in post land reform Zimbabwe</a:t>
            </a:r>
            <a:endParaRPr lang="en-ZW" sz="3600" dirty="0"/>
          </a:p>
        </p:txBody>
      </p:sp>
      <p:pic>
        <p:nvPicPr>
          <p:cNvPr id="6" name="Picture 5">
            <a:extLst>
              <a:ext uri="{FF2B5EF4-FFF2-40B4-BE49-F238E27FC236}">
                <a16:creationId xmlns:a16="http://schemas.microsoft.com/office/drawing/2014/main" id="{3C14383D-BDD0-3895-C6AE-AC8761335251}"/>
              </a:ext>
            </a:extLst>
          </p:cNvPr>
          <p:cNvPicPr>
            <a:picLocks noChangeAspect="1"/>
          </p:cNvPicPr>
          <p:nvPr/>
        </p:nvPicPr>
        <p:blipFill>
          <a:blip r:embed="rId2"/>
          <a:stretch>
            <a:fillRect/>
          </a:stretch>
        </p:blipFill>
        <p:spPr>
          <a:xfrm>
            <a:off x="672237" y="3233228"/>
            <a:ext cx="7228748" cy="1012763"/>
          </a:xfrm>
          <a:prstGeom prst="rect">
            <a:avLst/>
          </a:prstGeom>
        </p:spPr>
      </p:pic>
    </p:spTree>
    <p:extLst>
      <p:ext uri="{BB962C8B-B14F-4D97-AF65-F5344CB8AC3E}">
        <p14:creationId xmlns:p14="http://schemas.microsoft.com/office/powerpoint/2010/main" val="3882357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A3257-1EB3-012B-06CA-0DFA7B313C4E}"/>
              </a:ext>
            </a:extLst>
          </p:cNvPr>
          <p:cNvSpPr>
            <a:spLocks noGrp="1"/>
          </p:cNvSpPr>
          <p:nvPr>
            <p:ph type="title"/>
          </p:nvPr>
        </p:nvSpPr>
        <p:spPr/>
        <p:txBody>
          <a:bodyPr>
            <a:normAutofit fontScale="90000"/>
          </a:bodyPr>
          <a:lstStyle/>
          <a:p>
            <a:r>
              <a:rPr lang="en-US" dirty="0"/>
              <a:t>The case of Tobacco CF and marketing in Zimbabwe</a:t>
            </a:r>
            <a:endParaRPr lang="en-ZW" dirty="0"/>
          </a:p>
        </p:txBody>
      </p:sp>
      <p:sp>
        <p:nvSpPr>
          <p:cNvPr id="3" name="Content Placeholder 2">
            <a:extLst>
              <a:ext uri="{FF2B5EF4-FFF2-40B4-BE49-F238E27FC236}">
                <a16:creationId xmlns:a16="http://schemas.microsoft.com/office/drawing/2014/main" id="{B6B13CA9-CD19-8BCD-B9ED-243DFE9C53B2}"/>
              </a:ext>
            </a:extLst>
          </p:cNvPr>
          <p:cNvSpPr>
            <a:spLocks noGrp="1"/>
          </p:cNvSpPr>
          <p:nvPr>
            <p:ph idx="1"/>
          </p:nvPr>
        </p:nvSpPr>
        <p:spPr>
          <a:xfrm>
            <a:off x="565150" y="2160016"/>
            <a:ext cx="9550400" cy="3601212"/>
          </a:xfrm>
        </p:spPr>
        <p:txBody>
          <a:bodyPr>
            <a:normAutofit fontScale="92500" lnSpcReduction="20000"/>
          </a:bodyPr>
          <a:lstStyle/>
          <a:p>
            <a:pPr lvl="0"/>
            <a:r>
              <a:rPr lang="en-US" dirty="0"/>
              <a:t>Thirty-seven merchants were licensed as tobacco contractors in 2021. </a:t>
            </a:r>
          </a:p>
          <a:p>
            <a:pPr lvl="0"/>
            <a:r>
              <a:rPr lang="en-US" dirty="0"/>
              <a:t>Collectively they purchased a total of 198.6 million kilograms, which contributed 94% to the total national production. </a:t>
            </a:r>
          </a:p>
          <a:p>
            <a:pPr lvl="0"/>
            <a:r>
              <a:rPr lang="en-US" noProof="0" dirty="0"/>
              <a:t>The Far East has been the top-most destination for Zimbabwean tobacco since 2012, absorbing a high of 52% of total exports in 2016 and 40% in 2021. </a:t>
            </a:r>
          </a:p>
          <a:p>
            <a:pPr lvl="0"/>
            <a:r>
              <a:rPr lang="en-US" noProof="0" dirty="0"/>
              <a:t>China and Indonesia are the main markets for Zimbabwean tobacco in the Far East. </a:t>
            </a:r>
          </a:p>
          <a:p>
            <a:pPr lvl="0"/>
            <a:r>
              <a:rPr lang="en-US" noProof="0" dirty="0"/>
              <a:t>The European Union and Africa are also significant destinations for Zimbabwean tobacco absorbing a combined 38% of total exports in 2021</a:t>
            </a:r>
          </a:p>
          <a:p>
            <a:pPr lvl="0"/>
            <a:endParaRPr lang="en-US" noProof="0" dirty="0"/>
          </a:p>
          <a:p>
            <a:endParaRPr lang="en-ZW" dirty="0"/>
          </a:p>
        </p:txBody>
      </p:sp>
    </p:spTree>
    <p:extLst>
      <p:ext uri="{BB962C8B-B14F-4D97-AF65-F5344CB8AC3E}">
        <p14:creationId xmlns:p14="http://schemas.microsoft.com/office/powerpoint/2010/main" val="3663166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DBFAF-AD65-C2F4-2EFB-690890B37BB7}"/>
              </a:ext>
            </a:extLst>
          </p:cNvPr>
          <p:cNvSpPr>
            <a:spLocks noGrp="1"/>
          </p:cNvSpPr>
          <p:nvPr>
            <p:ph type="title"/>
          </p:nvPr>
        </p:nvSpPr>
        <p:spPr/>
        <p:txBody>
          <a:bodyPr>
            <a:normAutofit fontScale="90000"/>
          </a:bodyPr>
          <a:lstStyle/>
          <a:p>
            <a:r>
              <a:rPr lang="en-US" dirty="0"/>
              <a:t>Mispricing of CF commodities </a:t>
            </a:r>
            <a:endParaRPr lang="en-ZW" dirty="0"/>
          </a:p>
        </p:txBody>
      </p:sp>
      <p:graphicFrame>
        <p:nvGraphicFramePr>
          <p:cNvPr id="12" name="Content Placeholder 11">
            <a:extLst>
              <a:ext uri="{FF2B5EF4-FFF2-40B4-BE49-F238E27FC236}">
                <a16:creationId xmlns:a16="http://schemas.microsoft.com/office/drawing/2014/main" id="{C2823B75-329A-DE42-EA5E-09CF31943853}"/>
              </a:ext>
            </a:extLst>
          </p:cNvPr>
          <p:cNvGraphicFramePr>
            <a:graphicFrameLocks noGrp="1"/>
          </p:cNvGraphicFramePr>
          <p:nvPr>
            <p:ph idx="1"/>
          </p:nvPr>
        </p:nvGraphicFramePr>
        <p:xfrm>
          <a:off x="1818073" y="1867316"/>
          <a:ext cx="8574729" cy="3577863"/>
        </p:xfrm>
        <a:graphic>
          <a:graphicData uri="http://schemas.openxmlformats.org/drawingml/2006/table">
            <a:tbl>
              <a:tblPr/>
              <a:tblGrid>
                <a:gridCol w="494393">
                  <a:extLst>
                    <a:ext uri="{9D8B030D-6E8A-4147-A177-3AD203B41FA5}">
                      <a16:colId xmlns:a16="http://schemas.microsoft.com/office/drawing/2014/main" val="556597356"/>
                    </a:ext>
                  </a:extLst>
                </a:gridCol>
                <a:gridCol w="353408">
                  <a:extLst>
                    <a:ext uri="{9D8B030D-6E8A-4147-A177-3AD203B41FA5}">
                      <a16:colId xmlns:a16="http://schemas.microsoft.com/office/drawing/2014/main" val="3136161043"/>
                    </a:ext>
                  </a:extLst>
                </a:gridCol>
                <a:gridCol w="440075">
                  <a:extLst>
                    <a:ext uri="{9D8B030D-6E8A-4147-A177-3AD203B41FA5}">
                      <a16:colId xmlns:a16="http://schemas.microsoft.com/office/drawing/2014/main" val="2136944064"/>
                    </a:ext>
                  </a:extLst>
                </a:gridCol>
                <a:gridCol w="244665">
                  <a:extLst>
                    <a:ext uri="{9D8B030D-6E8A-4147-A177-3AD203B41FA5}">
                      <a16:colId xmlns:a16="http://schemas.microsoft.com/office/drawing/2014/main" val="920503055"/>
                    </a:ext>
                  </a:extLst>
                </a:gridCol>
                <a:gridCol w="117073">
                  <a:extLst>
                    <a:ext uri="{9D8B030D-6E8A-4147-A177-3AD203B41FA5}">
                      <a16:colId xmlns:a16="http://schemas.microsoft.com/office/drawing/2014/main" val="1634352779"/>
                    </a:ext>
                  </a:extLst>
                </a:gridCol>
                <a:gridCol w="460538">
                  <a:extLst>
                    <a:ext uri="{9D8B030D-6E8A-4147-A177-3AD203B41FA5}">
                      <a16:colId xmlns:a16="http://schemas.microsoft.com/office/drawing/2014/main" val="3587493811"/>
                    </a:ext>
                  </a:extLst>
                </a:gridCol>
                <a:gridCol w="460538">
                  <a:extLst>
                    <a:ext uri="{9D8B030D-6E8A-4147-A177-3AD203B41FA5}">
                      <a16:colId xmlns:a16="http://schemas.microsoft.com/office/drawing/2014/main" val="3438052038"/>
                    </a:ext>
                  </a:extLst>
                </a:gridCol>
                <a:gridCol w="460538">
                  <a:extLst>
                    <a:ext uri="{9D8B030D-6E8A-4147-A177-3AD203B41FA5}">
                      <a16:colId xmlns:a16="http://schemas.microsoft.com/office/drawing/2014/main" val="987241496"/>
                    </a:ext>
                  </a:extLst>
                </a:gridCol>
                <a:gridCol w="460538">
                  <a:extLst>
                    <a:ext uri="{9D8B030D-6E8A-4147-A177-3AD203B41FA5}">
                      <a16:colId xmlns:a16="http://schemas.microsoft.com/office/drawing/2014/main" val="751383340"/>
                    </a:ext>
                  </a:extLst>
                </a:gridCol>
                <a:gridCol w="460538">
                  <a:extLst>
                    <a:ext uri="{9D8B030D-6E8A-4147-A177-3AD203B41FA5}">
                      <a16:colId xmlns:a16="http://schemas.microsoft.com/office/drawing/2014/main" val="3533186363"/>
                    </a:ext>
                  </a:extLst>
                </a:gridCol>
                <a:gridCol w="460538">
                  <a:extLst>
                    <a:ext uri="{9D8B030D-6E8A-4147-A177-3AD203B41FA5}">
                      <a16:colId xmlns:a16="http://schemas.microsoft.com/office/drawing/2014/main" val="1332194337"/>
                    </a:ext>
                  </a:extLst>
                </a:gridCol>
                <a:gridCol w="460538">
                  <a:extLst>
                    <a:ext uri="{9D8B030D-6E8A-4147-A177-3AD203B41FA5}">
                      <a16:colId xmlns:a16="http://schemas.microsoft.com/office/drawing/2014/main" val="2195196209"/>
                    </a:ext>
                  </a:extLst>
                </a:gridCol>
                <a:gridCol w="460538">
                  <a:extLst>
                    <a:ext uri="{9D8B030D-6E8A-4147-A177-3AD203B41FA5}">
                      <a16:colId xmlns:a16="http://schemas.microsoft.com/office/drawing/2014/main" val="2646509182"/>
                    </a:ext>
                  </a:extLst>
                </a:gridCol>
                <a:gridCol w="460538">
                  <a:extLst>
                    <a:ext uri="{9D8B030D-6E8A-4147-A177-3AD203B41FA5}">
                      <a16:colId xmlns:a16="http://schemas.microsoft.com/office/drawing/2014/main" val="2026297684"/>
                    </a:ext>
                  </a:extLst>
                </a:gridCol>
                <a:gridCol w="460538">
                  <a:extLst>
                    <a:ext uri="{9D8B030D-6E8A-4147-A177-3AD203B41FA5}">
                      <a16:colId xmlns:a16="http://schemas.microsoft.com/office/drawing/2014/main" val="3368516878"/>
                    </a:ext>
                  </a:extLst>
                </a:gridCol>
                <a:gridCol w="460538">
                  <a:extLst>
                    <a:ext uri="{9D8B030D-6E8A-4147-A177-3AD203B41FA5}">
                      <a16:colId xmlns:a16="http://schemas.microsoft.com/office/drawing/2014/main" val="1617420209"/>
                    </a:ext>
                  </a:extLst>
                </a:gridCol>
                <a:gridCol w="460538">
                  <a:extLst>
                    <a:ext uri="{9D8B030D-6E8A-4147-A177-3AD203B41FA5}">
                      <a16:colId xmlns:a16="http://schemas.microsoft.com/office/drawing/2014/main" val="2703436958"/>
                    </a:ext>
                  </a:extLst>
                </a:gridCol>
                <a:gridCol w="460538">
                  <a:extLst>
                    <a:ext uri="{9D8B030D-6E8A-4147-A177-3AD203B41FA5}">
                      <a16:colId xmlns:a16="http://schemas.microsoft.com/office/drawing/2014/main" val="2117500170"/>
                    </a:ext>
                  </a:extLst>
                </a:gridCol>
                <a:gridCol w="460538">
                  <a:extLst>
                    <a:ext uri="{9D8B030D-6E8A-4147-A177-3AD203B41FA5}">
                      <a16:colId xmlns:a16="http://schemas.microsoft.com/office/drawing/2014/main" val="1564931184"/>
                    </a:ext>
                  </a:extLst>
                </a:gridCol>
                <a:gridCol w="477583">
                  <a:extLst>
                    <a:ext uri="{9D8B030D-6E8A-4147-A177-3AD203B41FA5}">
                      <a16:colId xmlns:a16="http://schemas.microsoft.com/office/drawing/2014/main" val="449319379"/>
                    </a:ext>
                  </a:extLst>
                </a:gridCol>
              </a:tblGrid>
              <a:tr h="163266">
                <a:tc>
                  <a:txBody>
                    <a:bodyPr/>
                    <a:lstStyle/>
                    <a:p>
                      <a:pPr>
                        <a:lnSpc>
                          <a:spcPct val="105000"/>
                        </a:lnSpc>
                        <a:spcAft>
                          <a:spcPts val="0"/>
                        </a:spcAft>
                      </a:pPr>
                      <a:r>
                        <a:rPr lang="en-ZW" sz="700" b="1"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SOURCE</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gridSpan="3">
                  <a:txBody>
                    <a:bodyPr/>
                    <a:lstStyle/>
                    <a:p>
                      <a:pPr>
                        <a:lnSpc>
                          <a:spcPct val="105000"/>
                        </a:lnSpc>
                        <a:spcAft>
                          <a:spcPts val="0"/>
                        </a:spcAft>
                      </a:pPr>
                      <a:r>
                        <a:rPr lang="en-ZW" sz="8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SOUTH AFRICA</a:t>
                      </a:r>
                      <a:endParaRPr lang="en-ZW" sz="800" dirty="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hMerge="1">
                  <a:txBody>
                    <a:bodyPr/>
                    <a:lstStyle/>
                    <a:p>
                      <a:endParaRPr lang="en-ZW"/>
                    </a:p>
                  </a:txBody>
                  <a:tcPr/>
                </a:tc>
                <a:tc hMerge="1">
                  <a:txBody>
                    <a:bodyPr/>
                    <a:lstStyle/>
                    <a:p>
                      <a:endParaRPr lang="en-ZW"/>
                    </a:p>
                  </a:txBody>
                  <a:tcPr/>
                </a:tc>
                <a:tc gridSpan="4">
                  <a:txBody>
                    <a:bodyPr/>
                    <a:lstStyle/>
                    <a:p>
                      <a:pPr>
                        <a:lnSpc>
                          <a:spcPct val="105000"/>
                        </a:lnSpc>
                        <a:spcAft>
                          <a:spcPts val="0"/>
                        </a:spcAft>
                      </a:pPr>
                      <a:r>
                        <a:rPr lang="en-ZW" sz="8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ZIMBABWE</a:t>
                      </a:r>
                      <a:endParaRPr lang="en-ZW" sz="800" dirty="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hMerge="1">
                  <a:txBody>
                    <a:bodyPr/>
                    <a:lstStyle/>
                    <a:p>
                      <a:endParaRPr lang="en-ZW"/>
                    </a:p>
                  </a:txBody>
                  <a:tcPr/>
                </a:tc>
                <a:tc hMerge="1">
                  <a:txBody>
                    <a:bodyPr/>
                    <a:lstStyle/>
                    <a:p>
                      <a:endParaRPr lang="en-ZW"/>
                    </a:p>
                  </a:txBody>
                  <a:tcPr/>
                </a:tc>
                <a:tc hMerge="1">
                  <a:txBody>
                    <a:bodyPr/>
                    <a:lstStyle/>
                    <a:p>
                      <a:endParaRPr lang="en-ZW"/>
                    </a:p>
                  </a:txBody>
                  <a:tcPr/>
                </a:tc>
                <a:tc gridSpan="2">
                  <a:txBody>
                    <a:bodyPr/>
                    <a:lstStyle/>
                    <a:p>
                      <a:pPr>
                        <a:lnSpc>
                          <a:spcPct val="105000"/>
                        </a:lnSpc>
                        <a:spcAft>
                          <a:spcPts val="0"/>
                        </a:spcAft>
                      </a:pPr>
                      <a:r>
                        <a:rPr lang="en-ZW" sz="8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SOUTH AFRICA</a:t>
                      </a:r>
                      <a:endParaRPr lang="en-ZW" sz="800" dirty="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hMerge="1">
                  <a:txBody>
                    <a:bodyPr/>
                    <a:lstStyle/>
                    <a:p>
                      <a:endParaRPr lang="en-ZW"/>
                    </a:p>
                  </a:txBody>
                  <a:tcPr/>
                </a:tc>
                <a:tc gridSpan="5">
                  <a:txBody>
                    <a:bodyPr/>
                    <a:lstStyle/>
                    <a:p>
                      <a:pPr>
                        <a:lnSpc>
                          <a:spcPct val="105000"/>
                        </a:lnSpc>
                        <a:spcAft>
                          <a:spcPts val="0"/>
                        </a:spcAft>
                      </a:pPr>
                      <a:r>
                        <a:rPr lang="en-ZW" sz="8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TURKEY</a:t>
                      </a:r>
                      <a:endParaRPr lang="en-ZW" sz="800" dirty="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hMerge="1">
                  <a:txBody>
                    <a:bodyPr/>
                    <a:lstStyle/>
                    <a:p>
                      <a:endParaRPr lang="en-ZW"/>
                    </a:p>
                  </a:txBody>
                  <a:tcPr/>
                </a:tc>
                <a:tc hMerge="1">
                  <a:txBody>
                    <a:bodyPr/>
                    <a:lstStyle/>
                    <a:p>
                      <a:endParaRPr lang="en-ZW"/>
                    </a:p>
                  </a:txBody>
                  <a:tcPr/>
                </a:tc>
                <a:tc hMerge="1">
                  <a:txBody>
                    <a:bodyPr/>
                    <a:lstStyle/>
                    <a:p>
                      <a:endParaRPr lang="en-ZW"/>
                    </a:p>
                  </a:txBody>
                  <a:tcPr/>
                </a:tc>
                <a:tc hMerge="1">
                  <a:txBody>
                    <a:bodyPr/>
                    <a:lstStyle/>
                    <a:p>
                      <a:endParaRPr lang="en-ZW"/>
                    </a:p>
                  </a:txBody>
                  <a:tcPr/>
                </a:tc>
                <a:tc gridSpan="5">
                  <a:txBody>
                    <a:bodyPr/>
                    <a:lstStyle/>
                    <a:p>
                      <a:pPr>
                        <a:lnSpc>
                          <a:spcPct val="105000"/>
                        </a:lnSpc>
                        <a:spcAft>
                          <a:spcPts val="0"/>
                        </a:spcAft>
                      </a:pPr>
                      <a:r>
                        <a:rPr lang="en-ZW" sz="8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UNITED STATES OF AMERICA</a:t>
                      </a:r>
                      <a:endParaRPr lang="en-ZW" sz="800" dirty="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hMerge="1">
                  <a:txBody>
                    <a:bodyPr/>
                    <a:lstStyle/>
                    <a:p>
                      <a:endParaRPr lang="en-ZW"/>
                    </a:p>
                  </a:txBody>
                  <a:tcPr/>
                </a:tc>
                <a:tc hMerge="1">
                  <a:txBody>
                    <a:bodyPr/>
                    <a:lstStyle/>
                    <a:p>
                      <a:endParaRPr lang="en-ZW"/>
                    </a:p>
                  </a:txBody>
                  <a:tcPr/>
                </a:tc>
                <a:tc hMerge="1">
                  <a:txBody>
                    <a:bodyPr/>
                    <a:lstStyle/>
                    <a:p>
                      <a:endParaRPr lang="en-ZW"/>
                    </a:p>
                  </a:txBody>
                  <a:tcPr/>
                </a:tc>
                <a:tc hMerge="1">
                  <a:txBody>
                    <a:bodyPr/>
                    <a:lstStyle/>
                    <a:p>
                      <a:endParaRPr lang="en-ZW"/>
                    </a:p>
                  </a:txBody>
                  <a:tcPr/>
                </a:tc>
                <a:extLst>
                  <a:ext uri="{0D108BD9-81ED-4DB2-BD59-A6C34878D82A}">
                    <a16:rowId xmlns:a16="http://schemas.microsoft.com/office/drawing/2014/main" val="3831916615"/>
                  </a:ext>
                </a:extLst>
              </a:tr>
              <a:tr h="604826">
                <a:tc>
                  <a:txBody>
                    <a:bodyPr/>
                    <a:lstStyle/>
                    <a:p>
                      <a:pPr>
                        <a:lnSpc>
                          <a:spcPct val="105000"/>
                        </a:lnSpc>
                        <a:spcAft>
                          <a:spcPts val="0"/>
                        </a:spcAft>
                      </a:pPr>
                      <a:r>
                        <a:rPr lang="en-ZW" sz="700" b="1"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Year</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Mass </a:t>
                      </a:r>
                      <a:endParaRPr lang="en-ZW" sz="800">
                        <a:effectLst/>
                        <a:latin typeface="Calibri" panose="020F0502020204030204" pitchFamily="34" charset="0"/>
                        <a:cs typeface="Times New Roman" panose="02020603050405020304" pitchFamily="18" charset="0"/>
                      </a:endParaRPr>
                    </a:p>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sold (tons)</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Price</a:t>
                      </a:r>
                      <a:endParaRPr lang="en-ZW" sz="800" dirty="0">
                        <a:effectLst/>
                        <a:latin typeface="Calibri" panose="020F0502020204030204" pitchFamily="34" charset="0"/>
                        <a:cs typeface="Times New Roman" panose="02020603050405020304" pitchFamily="18" charset="0"/>
                      </a:endParaRPr>
                    </a:p>
                    <a:p>
                      <a:pPr>
                        <a:lnSpc>
                          <a:spcPct val="105000"/>
                        </a:lnSpc>
                        <a:spcAft>
                          <a:spcPts val="0"/>
                        </a:spcAft>
                      </a:pPr>
                      <a:r>
                        <a:rPr lang="en-ZW" sz="7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US$/kg</a:t>
                      </a:r>
                      <a:endParaRPr lang="en-ZW" sz="800" dirty="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gridSpan="2">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Sales</a:t>
                      </a:r>
                      <a:endParaRPr lang="en-ZW" sz="800">
                        <a:effectLst/>
                        <a:latin typeface="Calibri" panose="020F0502020204030204" pitchFamily="34" charset="0"/>
                        <a:cs typeface="Times New Roman" panose="02020603050405020304" pitchFamily="18" charset="0"/>
                      </a:endParaRPr>
                    </a:p>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(000US$)</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hMerge="1">
                  <a:txBody>
                    <a:bodyPr/>
                    <a:lstStyle/>
                    <a:p>
                      <a:endParaRPr lang="en-ZW"/>
                    </a:p>
                  </a:txBody>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Mass </a:t>
                      </a:r>
                      <a:endParaRPr lang="en-ZW" sz="800">
                        <a:effectLst/>
                        <a:latin typeface="Calibri" panose="020F0502020204030204" pitchFamily="34" charset="0"/>
                        <a:cs typeface="Times New Roman" panose="02020603050405020304" pitchFamily="18" charset="0"/>
                      </a:endParaRPr>
                    </a:p>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sold </a:t>
                      </a:r>
                      <a:endParaRPr lang="en-ZW" sz="800">
                        <a:effectLst/>
                        <a:latin typeface="Calibri" panose="020F0502020204030204" pitchFamily="34" charset="0"/>
                        <a:cs typeface="Times New Roman" panose="02020603050405020304" pitchFamily="18" charset="0"/>
                      </a:endParaRPr>
                    </a:p>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(tons)</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Price</a:t>
                      </a:r>
                      <a:endParaRPr lang="en-ZW" sz="800">
                        <a:effectLst/>
                        <a:latin typeface="Calibri" panose="020F0502020204030204" pitchFamily="34" charset="0"/>
                        <a:cs typeface="Times New Roman" panose="02020603050405020304" pitchFamily="18" charset="0"/>
                      </a:endParaRPr>
                    </a:p>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US$/kg</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Sales </a:t>
                      </a:r>
                      <a:endParaRPr lang="en-ZW" sz="800">
                        <a:effectLst/>
                        <a:latin typeface="Calibri" panose="020F0502020204030204" pitchFamily="34" charset="0"/>
                        <a:cs typeface="Times New Roman" panose="02020603050405020304" pitchFamily="18" charset="0"/>
                      </a:endParaRPr>
                    </a:p>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(US$)</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US"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Zimb</a:t>
                      </a:r>
                      <a:endParaRPr lang="en-US" sz="800">
                        <a:effectLst/>
                        <a:latin typeface="Calibri" panose="020F0502020204030204" pitchFamily="34" charset="0"/>
                        <a:cs typeface="Times New Roman" panose="02020603050405020304" pitchFamily="18" charset="0"/>
                      </a:endParaRPr>
                    </a:p>
                    <a:p>
                      <a:pPr>
                        <a:lnSpc>
                          <a:spcPct val="105000"/>
                        </a:lnSpc>
                        <a:spcAft>
                          <a:spcPts val="0"/>
                        </a:spcAft>
                      </a:pPr>
                      <a:r>
                        <a:rPr lang="en-US"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sales on </a:t>
                      </a:r>
                      <a:endParaRPr lang="en-US" sz="800">
                        <a:effectLst/>
                        <a:latin typeface="Calibri" panose="020F0502020204030204" pitchFamily="34" charset="0"/>
                        <a:cs typeface="Times New Roman" panose="02020603050405020304" pitchFamily="18" charset="0"/>
                      </a:endParaRPr>
                    </a:p>
                    <a:p>
                      <a:pPr>
                        <a:lnSpc>
                          <a:spcPct val="105000"/>
                        </a:lnSpc>
                        <a:spcAft>
                          <a:spcPts val="0"/>
                        </a:spcAft>
                      </a:pPr>
                      <a:r>
                        <a:rPr lang="en-US"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 prices</a:t>
                      </a:r>
                      <a:endParaRPr lang="en-US" sz="800">
                        <a:effectLst/>
                        <a:latin typeface="Calibri" panose="020F0502020204030204" pitchFamily="34" charset="0"/>
                        <a:cs typeface="Times New Roman" panose="02020603050405020304" pitchFamily="18" charset="0"/>
                      </a:endParaRPr>
                    </a:p>
                    <a:p>
                      <a:pPr>
                        <a:lnSpc>
                          <a:spcPct val="105000"/>
                        </a:lnSpc>
                        <a:spcAft>
                          <a:spcPts val="0"/>
                        </a:spcAft>
                      </a:pPr>
                      <a:r>
                        <a:rPr lang="en-US"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(000US$)</a:t>
                      </a:r>
                      <a:endParaRPr lang="en-US"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US"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IFFs on</a:t>
                      </a:r>
                      <a:endParaRPr lang="en-US" sz="800">
                        <a:effectLst/>
                        <a:latin typeface="Calibri" panose="020F0502020204030204" pitchFamily="34" charset="0"/>
                        <a:cs typeface="Times New Roman" panose="02020603050405020304" pitchFamily="18" charset="0"/>
                      </a:endParaRPr>
                    </a:p>
                    <a:p>
                      <a:pPr>
                        <a:lnSpc>
                          <a:spcPct val="105000"/>
                        </a:lnSpc>
                        <a:spcAft>
                          <a:spcPts val="0"/>
                        </a:spcAft>
                      </a:pPr>
                      <a:r>
                        <a:rPr lang="en-US"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Zim &amp; SA </a:t>
                      </a:r>
                      <a:endParaRPr lang="en-US" sz="800">
                        <a:effectLst/>
                        <a:latin typeface="Calibri" panose="020F0502020204030204" pitchFamily="34" charset="0"/>
                        <a:cs typeface="Times New Roman" panose="02020603050405020304" pitchFamily="18" charset="0"/>
                      </a:endParaRPr>
                    </a:p>
                    <a:p>
                      <a:pPr>
                        <a:lnSpc>
                          <a:spcPct val="105000"/>
                        </a:lnSpc>
                        <a:spcAft>
                          <a:spcPts val="0"/>
                        </a:spcAft>
                      </a:pPr>
                      <a:r>
                        <a:rPr lang="en-US"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(000US$)</a:t>
                      </a:r>
                      <a:endParaRPr lang="en-US"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Price</a:t>
                      </a:r>
                      <a:endParaRPr lang="en-ZW" sz="800">
                        <a:effectLst/>
                        <a:latin typeface="Calibri" panose="020F0502020204030204" pitchFamily="34" charset="0"/>
                        <a:cs typeface="Times New Roman" panose="02020603050405020304" pitchFamily="18" charset="0"/>
                      </a:endParaRPr>
                    </a:p>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US$/kg</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US"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 sales</a:t>
                      </a:r>
                      <a:endParaRPr lang="en-US" sz="800">
                        <a:effectLst/>
                        <a:latin typeface="Calibri" panose="020F0502020204030204" pitchFamily="34" charset="0"/>
                        <a:cs typeface="Times New Roman" panose="02020603050405020304" pitchFamily="18" charset="0"/>
                      </a:endParaRPr>
                    </a:p>
                    <a:p>
                      <a:pPr>
                        <a:lnSpc>
                          <a:spcPct val="105000"/>
                        </a:lnSpc>
                        <a:spcAft>
                          <a:spcPts val="0"/>
                        </a:spcAft>
                      </a:pPr>
                      <a:r>
                        <a:rPr lang="en-US"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on Turkey </a:t>
                      </a:r>
                      <a:endParaRPr lang="en-US" sz="800">
                        <a:effectLst/>
                        <a:latin typeface="Calibri" panose="020F0502020204030204" pitchFamily="34" charset="0"/>
                        <a:cs typeface="Times New Roman" panose="02020603050405020304" pitchFamily="18" charset="0"/>
                      </a:endParaRPr>
                    </a:p>
                    <a:p>
                      <a:pPr>
                        <a:lnSpc>
                          <a:spcPct val="105000"/>
                        </a:lnSpc>
                        <a:spcAft>
                          <a:spcPts val="0"/>
                        </a:spcAft>
                      </a:pPr>
                      <a:r>
                        <a:rPr lang="en-US"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prices</a:t>
                      </a:r>
                      <a:endParaRPr lang="en-US" sz="800">
                        <a:effectLst/>
                        <a:latin typeface="Calibri" panose="020F0502020204030204" pitchFamily="34" charset="0"/>
                        <a:cs typeface="Times New Roman" panose="02020603050405020304" pitchFamily="18" charset="0"/>
                      </a:endParaRPr>
                    </a:p>
                    <a:p>
                      <a:pPr>
                        <a:lnSpc>
                          <a:spcPct val="105000"/>
                        </a:lnSpc>
                        <a:spcAft>
                          <a:spcPts val="0"/>
                        </a:spcAft>
                      </a:pPr>
                      <a:r>
                        <a:rPr lang="en-US"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(000US$)</a:t>
                      </a:r>
                      <a:endParaRPr lang="en-US"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IFFs on SA &amp; </a:t>
                      </a:r>
                      <a:endParaRPr lang="en-ZW" sz="800">
                        <a:effectLst/>
                        <a:latin typeface="Calibri" panose="020F0502020204030204" pitchFamily="34" charset="0"/>
                        <a:cs typeface="Times New Roman" panose="02020603050405020304" pitchFamily="18" charset="0"/>
                      </a:endParaRPr>
                    </a:p>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Turkey  (000US$)</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US"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Zim Sales </a:t>
                      </a:r>
                      <a:endParaRPr lang="en-US" sz="800">
                        <a:effectLst/>
                        <a:latin typeface="Calibri" panose="020F0502020204030204" pitchFamily="34" charset="0"/>
                        <a:cs typeface="Times New Roman" panose="02020603050405020304" pitchFamily="18" charset="0"/>
                      </a:endParaRPr>
                    </a:p>
                    <a:p>
                      <a:pPr>
                        <a:lnSpc>
                          <a:spcPct val="105000"/>
                        </a:lnSpc>
                        <a:spcAft>
                          <a:spcPts val="0"/>
                        </a:spcAft>
                      </a:pPr>
                      <a:r>
                        <a:rPr lang="en-US"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on Turkey </a:t>
                      </a:r>
                      <a:endParaRPr lang="en-US" sz="800">
                        <a:effectLst/>
                        <a:latin typeface="Calibri" panose="020F0502020204030204" pitchFamily="34" charset="0"/>
                        <a:cs typeface="Times New Roman" panose="02020603050405020304" pitchFamily="18" charset="0"/>
                      </a:endParaRPr>
                    </a:p>
                    <a:p>
                      <a:pPr>
                        <a:lnSpc>
                          <a:spcPct val="105000"/>
                        </a:lnSpc>
                        <a:spcAft>
                          <a:spcPts val="0"/>
                        </a:spcAft>
                      </a:pPr>
                      <a:r>
                        <a:rPr lang="en-US"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prices </a:t>
                      </a:r>
                      <a:endParaRPr lang="en-US" sz="800">
                        <a:effectLst/>
                        <a:latin typeface="Calibri" panose="020F0502020204030204" pitchFamily="34" charset="0"/>
                        <a:cs typeface="Times New Roman" panose="02020603050405020304" pitchFamily="18" charset="0"/>
                      </a:endParaRPr>
                    </a:p>
                    <a:p>
                      <a:pPr>
                        <a:lnSpc>
                          <a:spcPct val="105000"/>
                        </a:lnSpc>
                        <a:spcAft>
                          <a:spcPts val="0"/>
                        </a:spcAft>
                      </a:pPr>
                      <a:r>
                        <a:rPr lang="en-US"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(000US$)</a:t>
                      </a:r>
                      <a:endParaRPr lang="en-US"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IFFs/ZIM-</a:t>
                      </a:r>
                      <a:endParaRPr lang="en-ZW" sz="800">
                        <a:effectLst/>
                        <a:latin typeface="Calibri" panose="020F0502020204030204" pitchFamily="34" charset="0"/>
                        <a:cs typeface="Times New Roman" panose="02020603050405020304" pitchFamily="18" charset="0"/>
                      </a:endParaRPr>
                    </a:p>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TURKEY</a:t>
                      </a:r>
                      <a:endParaRPr lang="en-ZW" sz="800">
                        <a:effectLst/>
                        <a:latin typeface="Calibri" panose="020F0502020204030204" pitchFamily="34" charset="0"/>
                        <a:cs typeface="Times New Roman" panose="02020603050405020304" pitchFamily="18" charset="0"/>
                      </a:endParaRPr>
                    </a:p>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(000US$)</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Price </a:t>
                      </a:r>
                      <a:endParaRPr lang="en-ZW" sz="800">
                        <a:effectLst/>
                        <a:latin typeface="Calibri" panose="020F0502020204030204" pitchFamily="34" charset="0"/>
                        <a:cs typeface="Times New Roman" panose="02020603050405020304" pitchFamily="18" charset="0"/>
                      </a:endParaRPr>
                    </a:p>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US$/kg</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US"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 sales </a:t>
                      </a:r>
                      <a:endParaRPr lang="en-US" sz="800">
                        <a:effectLst/>
                        <a:latin typeface="Calibri" panose="020F0502020204030204" pitchFamily="34" charset="0"/>
                        <a:cs typeface="Times New Roman" panose="02020603050405020304" pitchFamily="18" charset="0"/>
                      </a:endParaRPr>
                    </a:p>
                    <a:p>
                      <a:pPr>
                        <a:lnSpc>
                          <a:spcPct val="105000"/>
                        </a:lnSpc>
                        <a:spcAft>
                          <a:spcPts val="0"/>
                        </a:spcAft>
                      </a:pPr>
                      <a:r>
                        <a:rPr lang="en-US"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on USA </a:t>
                      </a:r>
                      <a:endParaRPr lang="en-US" sz="800">
                        <a:effectLst/>
                        <a:latin typeface="Calibri" panose="020F0502020204030204" pitchFamily="34" charset="0"/>
                        <a:cs typeface="Times New Roman" panose="02020603050405020304" pitchFamily="18" charset="0"/>
                      </a:endParaRPr>
                    </a:p>
                    <a:p>
                      <a:pPr>
                        <a:lnSpc>
                          <a:spcPct val="105000"/>
                        </a:lnSpc>
                        <a:spcAft>
                          <a:spcPts val="0"/>
                        </a:spcAft>
                      </a:pPr>
                      <a:r>
                        <a:rPr lang="en-US"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prices</a:t>
                      </a:r>
                      <a:endParaRPr lang="en-US" sz="800">
                        <a:effectLst/>
                        <a:latin typeface="Calibri" panose="020F0502020204030204" pitchFamily="34" charset="0"/>
                        <a:cs typeface="Times New Roman" panose="02020603050405020304" pitchFamily="18" charset="0"/>
                      </a:endParaRPr>
                    </a:p>
                    <a:p>
                      <a:pPr>
                        <a:lnSpc>
                          <a:spcPct val="105000"/>
                        </a:lnSpc>
                        <a:spcAft>
                          <a:spcPts val="0"/>
                        </a:spcAft>
                      </a:pPr>
                      <a:r>
                        <a:rPr lang="en-US"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(000US$)</a:t>
                      </a:r>
                      <a:endParaRPr lang="en-US"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IFFs SA/</a:t>
                      </a:r>
                      <a:endParaRPr lang="en-ZW" sz="800">
                        <a:effectLst/>
                        <a:latin typeface="Calibri" panose="020F0502020204030204" pitchFamily="34" charset="0"/>
                        <a:cs typeface="Times New Roman" panose="02020603050405020304" pitchFamily="18" charset="0"/>
                      </a:endParaRPr>
                    </a:p>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USA (000US$)</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US" sz="7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Zim sales on </a:t>
                      </a:r>
                      <a:endParaRPr lang="en-US" sz="800" dirty="0">
                        <a:effectLst/>
                        <a:latin typeface="Calibri" panose="020F0502020204030204" pitchFamily="34" charset="0"/>
                        <a:cs typeface="Times New Roman" panose="02020603050405020304" pitchFamily="18" charset="0"/>
                      </a:endParaRPr>
                    </a:p>
                    <a:p>
                      <a:pPr>
                        <a:lnSpc>
                          <a:spcPct val="105000"/>
                        </a:lnSpc>
                        <a:spcAft>
                          <a:spcPts val="0"/>
                        </a:spcAft>
                      </a:pPr>
                      <a:r>
                        <a:rPr lang="en-US" sz="7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USA prices </a:t>
                      </a:r>
                      <a:endParaRPr lang="en-US" sz="800" dirty="0">
                        <a:effectLst/>
                        <a:latin typeface="Calibri" panose="020F0502020204030204" pitchFamily="34" charset="0"/>
                        <a:cs typeface="Times New Roman" panose="02020603050405020304" pitchFamily="18" charset="0"/>
                      </a:endParaRPr>
                    </a:p>
                    <a:p>
                      <a:pPr>
                        <a:lnSpc>
                          <a:spcPct val="105000"/>
                        </a:lnSpc>
                        <a:spcAft>
                          <a:spcPts val="0"/>
                        </a:spcAft>
                      </a:pPr>
                      <a:r>
                        <a:rPr lang="en-US" sz="7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(000US$)</a:t>
                      </a:r>
                      <a:endParaRPr lang="en-US" sz="800" dirty="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US"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IFFs on </a:t>
                      </a:r>
                      <a:endParaRPr lang="en-US" sz="800">
                        <a:effectLst/>
                        <a:latin typeface="Calibri" panose="020F0502020204030204" pitchFamily="34" charset="0"/>
                        <a:cs typeface="Times New Roman" panose="02020603050405020304" pitchFamily="18" charset="0"/>
                      </a:endParaRPr>
                    </a:p>
                    <a:p>
                      <a:pPr>
                        <a:lnSpc>
                          <a:spcPct val="105000"/>
                        </a:lnSpc>
                        <a:spcAft>
                          <a:spcPts val="0"/>
                        </a:spcAft>
                      </a:pPr>
                      <a:r>
                        <a:rPr lang="en-US"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Zim &amp; USA</a:t>
                      </a:r>
                      <a:endParaRPr lang="en-US" sz="800">
                        <a:effectLst/>
                        <a:latin typeface="Calibri" panose="020F0502020204030204" pitchFamily="34" charset="0"/>
                        <a:cs typeface="Times New Roman" panose="02020603050405020304" pitchFamily="18" charset="0"/>
                      </a:endParaRPr>
                    </a:p>
                    <a:p>
                      <a:pPr>
                        <a:lnSpc>
                          <a:spcPct val="105000"/>
                        </a:lnSpc>
                        <a:spcAft>
                          <a:spcPts val="0"/>
                        </a:spcAft>
                      </a:pPr>
                      <a:r>
                        <a:rPr lang="en-US"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(000US$)</a:t>
                      </a:r>
                      <a:endParaRPr lang="en-US"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3716315025"/>
                  </a:ext>
                </a:extLst>
              </a:tr>
              <a:tr h="237868">
                <a:tc>
                  <a:txBody>
                    <a:bodyPr/>
                    <a:lstStyle/>
                    <a:p>
                      <a:pPr>
                        <a:lnSpc>
                          <a:spcPct val="105000"/>
                        </a:lnSpc>
                        <a:spcAft>
                          <a:spcPts val="0"/>
                        </a:spcAft>
                      </a:pPr>
                      <a:r>
                        <a:rPr lang="en-ZW" sz="700" b="1"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2017</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14800</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900" b="1" kern="120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3.68</a:t>
                      </a:r>
                      <a:endParaRPr lang="en-ZW" sz="1200" b="1">
                        <a:solidFill>
                          <a:srgbClr val="7030A0"/>
                        </a:solidFill>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gridSpan="2">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31317</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hMerge="1">
                  <a:txBody>
                    <a:bodyPr/>
                    <a:lstStyle/>
                    <a:p>
                      <a:endParaRPr lang="en-ZW"/>
                    </a:p>
                  </a:txBody>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188920</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1100" b="1" kern="120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2.96</a:t>
                      </a:r>
                      <a:endParaRPr lang="en-ZW" sz="1400" b="1">
                        <a:solidFill>
                          <a:srgbClr val="7030A0"/>
                        </a:solidFill>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559204</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695227</a:t>
                      </a:r>
                      <a:endParaRPr lang="en-ZW" sz="800" dirty="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136022</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900" b="1" kern="120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4.61</a:t>
                      </a:r>
                      <a:endParaRPr lang="en-ZW" sz="1200" b="1">
                        <a:solidFill>
                          <a:srgbClr val="7030A0"/>
                        </a:solidFill>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68228</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36911</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870923</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311718</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900" b="1" kern="120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4.56</a:t>
                      </a:r>
                      <a:endParaRPr lang="en-ZW" sz="900" b="1">
                        <a:solidFill>
                          <a:srgbClr val="7030A0"/>
                        </a:solidFill>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67488</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36171</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86148</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302273</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3638057773"/>
                  </a:ext>
                </a:extLst>
              </a:tr>
              <a:tr h="237868">
                <a:tc>
                  <a:txBody>
                    <a:bodyPr/>
                    <a:lstStyle/>
                    <a:p>
                      <a:pPr>
                        <a:lnSpc>
                          <a:spcPct val="105000"/>
                        </a:lnSpc>
                        <a:spcAft>
                          <a:spcPts val="0"/>
                        </a:spcAft>
                      </a:pPr>
                      <a:r>
                        <a:rPr lang="en-ZW" sz="700" b="1"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2016</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14700</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900" b="1" kern="120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2.89</a:t>
                      </a:r>
                      <a:endParaRPr lang="en-ZW" sz="1200" b="1">
                        <a:solidFill>
                          <a:srgbClr val="7030A0"/>
                        </a:solidFill>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gridSpan="2">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27774</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hMerge="1">
                  <a:txBody>
                    <a:bodyPr/>
                    <a:lstStyle/>
                    <a:p>
                      <a:endParaRPr lang="en-ZW"/>
                    </a:p>
                  </a:txBody>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202000</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1100" b="1" kern="120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2.95</a:t>
                      </a:r>
                      <a:endParaRPr lang="en-ZW" sz="1400" b="1">
                        <a:solidFill>
                          <a:srgbClr val="7030A0"/>
                        </a:solidFill>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595900</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583780</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-12120</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900" b="1" kern="120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4.57</a:t>
                      </a:r>
                      <a:endParaRPr lang="en-ZW" sz="1200" b="1">
                        <a:solidFill>
                          <a:srgbClr val="7030A0"/>
                        </a:solidFill>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67179</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39405</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931220</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335320</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900" b="1" kern="120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4.43</a:t>
                      </a:r>
                      <a:endParaRPr lang="en-ZW" sz="900" b="1">
                        <a:solidFill>
                          <a:srgbClr val="7030A0"/>
                        </a:solidFill>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65121</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37347</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894860</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298960</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80345366"/>
                  </a:ext>
                </a:extLst>
              </a:tr>
              <a:tr h="237868">
                <a:tc>
                  <a:txBody>
                    <a:bodyPr/>
                    <a:lstStyle/>
                    <a:p>
                      <a:pPr>
                        <a:lnSpc>
                          <a:spcPct val="105000"/>
                        </a:lnSpc>
                        <a:spcAft>
                          <a:spcPts val="0"/>
                        </a:spcAft>
                      </a:pPr>
                      <a:r>
                        <a:rPr lang="en-ZW" sz="700" b="1"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2015</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14380</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900" b="1" kern="120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3.23</a:t>
                      </a:r>
                      <a:endParaRPr lang="en-ZW" sz="1200" b="1">
                        <a:solidFill>
                          <a:srgbClr val="7030A0"/>
                        </a:solidFill>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gridSpan="2">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24879</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hMerge="1">
                  <a:txBody>
                    <a:bodyPr/>
                    <a:lstStyle/>
                    <a:p>
                      <a:endParaRPr lang="en-ZW"/>
                    </a:p>
                  </a:txBody>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198955</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1100" b="1" kern="120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2.95</a:t>
                      </a:r>
                      <a:endParaRPr lang="en-ZW" sz="1400" b="1">
                        <a:solidFill>
                          <a:srgbClr val="7030A0"/>
                        </a:solidFill>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586917</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642624</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55707</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900" b="1" kern="120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4.32</a:t>
                      </a:r>
                      <a:endParaRPr lang="en-ZW" sz="1200" b="1">
                        <a:solidFill>
                          <a:srgbClr val="7030A0"/>
                        </a:solidFill>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62121</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37243</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917182</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330265</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900" b="1" kern="120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4.42</a:t>
                      </a:r>
                      <a:endParaRPr lang="en-ZW" sz="900" b="1">
                        <a:solidFill>
                          <a:srgbClr val="7030A0"/>
                        </a:solidFill>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63560</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38681</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879380</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292464</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711987513"/>
                  </a:ext>
                </a:extLst>
              </a:tr>
              <a:tr h="237868">
                <a:tc>
                  <a:txBody>
                    <a:bodyPr/>
                    <a:lstStyle/>
                    <a:p>
                      <a:pPr>
                        <a:lnSpc>
                          <a:spcPct val="105000"/>
                        </a:lnSpc>
                        <a:spcAft>
                          <a:spcPts val="0"/>
                        </a:spcAft>
                      </a:pPr>
                      <a:r>
                        <a:rPr lang="en-ZW" sz="700" b="1"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2014</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12876</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900" b="1" kern="120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3.45</a:t>
                      </a:r>
                      <a:endParaRPr lang="en-ZW" sz="1200" b="1">
                        <a:solidFill>
                          <a:srgbClr val="7030A0"/>
                        </a:solidFill>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gridSpan="2">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35749</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hMerge="1">
                  <a:txBody>
                    <a:bodyPr/>
                    <a:lstStyle/>
                    <a:p>
                      <a:endParaRPr lang="en-ZW"/>
                    </a:p>
                  </a:txBody>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216197</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1100" b="1" kern="120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3.17</a:t>
                      </a:r>
                      <a:endParaRPr lang="en-ZW" sz="1400" b="1">
                        <a:solidFill>
                          <a:srgbClr val="7030A0"/>
                        </a:solidFill>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685343</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745879</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60535</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900" b="1" kern="120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5.13</a:t>
                      </a:r>
                      <a:endParaRPr lang="en-ZW" sz="1200" b="1">
                        <a:solidFill>
                          <a:srgbClr val="7030A0"/>
                        </a:solidFill>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66054</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30305</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996667</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311323</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900" b="1" kern="120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4.62</a:t>
                      </a:r>
                      <a:endParaRPr lang="en-ZW" sz="900" b="1">
                        <a:solidFill>
                          <a:srgbClr val="7030A0"/>
                        </a:solidFill>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59487</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23738</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998829</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313485</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1287696844"/>
                  </a:ext>
                </a:extLst>
              </a:tr>
              <a:tr h="237868">
                <a:tc>
                  <a:txBody>
                    <a:bodyPr/>
                    <a:lstStyle/>
                    <a:p>
                      <a:pPr>
                        <a:lnSpc>
                          <a:spcPct val="105000"/>
                        </a:lnSpc>
                        <a:spcAft>
                          <a:spcPts val="0"/>
                        </a:spcAft>
                      </a:pPr>
                      <a:r>
                        <a:rPr lang="en-ZW" sz="700" b="1"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2013</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15200</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900" b="1" kern="120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3.43</a:t>
                      </a:r>
                      <a:endParaRPr lang="en-ZW" sz="1200" b="1">
                        <a:solidFill>
                          <a:srgbClr val="7030A0"/>
                        </a:solidFill>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gridSpan="2">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48741</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hMerge="1">
                  <a:txBody>
                    <a:bodyPr/>
                    <a:lstStyle/>
                    <a:p>
                      <a:endParaRPr lang="en-ZW"/>
                    </a:p>
                  </a:txBody>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166572</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1100" b="1" kern="120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3.67</a:t>
                      </a:r>
                      <a:endParaRPr lang="en-ZW" sz="1400" b="1">
                        <a:solidFill>
                          <a:srgbClr val="7030A0"/>
                        </a:solidFill>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611320</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571342</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-39977</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900" b="1" kern="120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5.97</a:t>
                      </a:r>
                      <a:endParaRPr lang="en-ZW" sz="1200" b="1">
                        <a:solidFill>
                          <a:srgbClr val="7030A0"/>
                        </a:solidFill>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90744</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42003</a:t>
                      </a:r>
                      <a:endParaRPr lang="en-ZW" sz="800" dirty="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767897</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156578</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900" b="1" kern="120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4.8</a:t>
                      </a:r>
                      <a:endParaRPr lang="en-ZW" sz="900" b="1">
                        <a:solidFill>
                          <a:srgbClr val="7030A0"/>
                        </a:solidFill>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72960</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24219</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799546</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188226</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2158686611"/>
                  </a:ext>
                </a:extLst>
              </a:tr>
              <a:tr h="278641">
                <a:tc>
                  <a:txBody>
                    <a:bodyPr/>
                    <a:lstStyle/>
                    <a:p>
                      <a:pPr>
                        <a:lnSpc>
                          <a:spcPct val="105000"/>
                        </a:lnSpc>
                        <a:spcAft>
                          <a:spcPts val="0"/>
                        </a:spcAft>
                      </a:pPr>
                      <a:r>
                        <a:rPr lang="en-ZW" sz="700" b="1"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2012</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17010</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900" b="1" kern="12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3.53</a:t>
                      </a:r>
                      <a:endParaRPr lang="en-ZW" sz="1200" b="1" dirty="0">
                        <a:solidFill>
                          <a:srgbClr val="7030A0"/>
                        </a:solidFill>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gridSpan="2">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553671</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hMerge="1">
                  <a:txBody>
                    <a:bodyPr/>
                    <a:lstStyle/>
                    <a:p>
                      <a:endParaRPr lang="en-ZW"/>
                    </a:p>
                  </a:txBody>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144565</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1100" b="1" kern="120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3.65</a:t>
                      </a:r>
                      <a:endParaRPr lang="en-ZW" sz="1400" b="1">
                        <a:solidFill>
                          <a:srgbClr val="7030A0"/>
                        </a:solidFill>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527663</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510315</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-17348</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900" b="1" kern="120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5.24</a:t>
                      </a:r>
                      <a:endParaRPr lang="en-ZW" sz="1200" b="1">
                        <a:solidFill>
                          <a:srgbClr val="7030A0"/>
                        </a:solidFill>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89132</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33765</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666446</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138783</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900" b="1" kern="120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4.47</a:t>
                      </a:r>
                      <a:endParaRPr lang="en-ZW" sz="900" b="1">
                        <a:solidFill>
                          <a:srgbClr val="7030A0"/>
                        </a:solidFill>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76035</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20667</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646207</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118544</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1045705856"/>
                  </a:ext>
                </a:extLst>
              </a:tr>
              <a:tr h="237868">
                <a:tc>
                  <a:txBody>
                    <a:bodyPr/>
                    <a:lstStyle/>
                    <a:p>
                      <a:pPr>
                        <a:lnSpc>
                          <a:spcPct val="105000"/>
                        </a:lnSpc>
                        <a:spcAft>
                          <a:spcPts val="0"/>
                        </a:spcAft>
                      </a:pPr>
                      <a:r>
                        <a:rPr lang="en-ZW" sz="700" b="1"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2011</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15000</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900" b="1" kern="120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4.17</a:t>
                      </a:r>
                      <a:endParaRPr lang="en-ZW" sz="1200" b="1">
                        <a:solidFill>
                          <a:srgbClr val="7030A0"/>
                        </a:solidFill>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gridSpan="2">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51173</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hMerge="1">
                  <a:txBody>
                    <a:bodyPr/>
                    <a:lstStyle/>
                    <a:p>
                      <a:endParaRPr lang="en-ZW"/>
                    </a:p>
                  </a:txBody>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132432</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1100" b="1" kern="120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2.73</a:t>
                      </a:r>
                      <a:endParaRPr lang="en-ZW" sz="1400" b="1">
                        <a:solidFill>
                          <a:srgbClr val="7030A0"/>
                        </a:solidFill>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361539</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552241</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190702</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900" b="1" kern="120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4.1</a:t>
                      </a:r>
                      <a:endParaRPr lang="en-ZW" sz="1200" b="1">
                        <a:solidFill>
                          <a:srgbClr val="7030A0"/>
                        </a:solidFill>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61500</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10327</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610511</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248972</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900" b="1" kern="120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4.1</a:t>
                      </a:r>
                      <a:endParaRPr lang="en-ZW" sz="900" b="1">
                        <a:solidFill>
                          <a:srgbClr val="7030A0"/>
                        </a:solidFill>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61500</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10327</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542971</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181432</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3694330835"/>
                  </a:ext>
                </a:extLst>
              </a:tr>
              <a:tr h="237868">
                <a:tc>
                  <a:txBody>
                    <a:bodyPr/>
                    <a:lstStyle/>
                    <a:p>
                      <a:pPr>
                        <a:lnSpc>
                          <a:spcPct val="105000"/>
                        </a:lnSpc>
                        <a:spcAft>
                          <a:spcPts val="0"/>
                        </a:spcAft>
                      </a:pPr>
                      <a:r>
                        <a:rPr lang="en-ZW" sz="700" b="1"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2010</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12300</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900" b="1" kern="120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3.94</a:t>
                      </a:r>
                      <a:endParaRPr lang="en-ZW" sz="1200" b="1">
                        <a:solidFill>
                          <a:srgbClr val="7030A0"/>
                        </a:solidFill>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gridSpan="2">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47783</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hMerge="1">
                  <a:txBody>
                    <a:bodyPr/>
                    <a:lstStyle/>
                    <a:p>
                      <a:endParaRPr lang="en-ZW"/>
                    </a:p>
                  </a:txBody>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123504</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1100" b="1" kern="120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2.88</a:t>
                      </a:r>
                      <a:endParaRPr lang="en-ZW" sz="1400" b="1">
                        <a:solidFill>
                          <a:srgbClr val="7030A0"/>
                        </a:solidFill>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355691</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486605</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130914</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900" b="1" kern="120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4.45</a:t>
                      </a:r>
                      <a:endParaRPr lang="en-ZW" sz="1200" b="1">
                        <a:solidFill>
                          <a:srgbClr val="7030A0"/>
                        </a:solidFill>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54735</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6952</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569352</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213662</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900" b="1" kern="120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3.9</a:t>
                      </a:r>
                      <a:endParaRPr lang="en-ZW" sz="900" b="1">
                        <a:solidFill>
                          <a:srgbClr val="7030A0"/>
                        </a:solidFill>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47970</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187</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481664</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125974</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2291623983"/>
                  </a:ext>
                </a:extLst>
              </a:tr>
              <a:tr h="237868">
                <a:tc>
                  <a:txBody>
                    <a:bodyPr/>
                    <a:lstStyle/>
                    <a:p>
                      <a:pPr>
                        <a:lnSpc>
                          <a:spcPct val="105000"/>
                        </a:lnSpc>
                        <a:spcAft>
                          <a:spcPts val="0"/>
                        </a:spcAft>
                      </a:pPr>
                      <a:r>
                        <a:rPr lang="en-ZW" sz="700" b="1"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2009</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9500</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900" b="1" kern="120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3.25</a:t>
                      </a:r>
                      <a:endParaRPr lang="en-ZW" sz="1200" b="1">
                        <a:solidFill>
                          <a:srgbClr val="7030A0"/>
                        </a:solidFill>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gridSpan="2">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37724</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hMerge="1">
                  <a:txBody>
                    <a:bodyPr/>
                    <a:lstStyle/>
                    <a:p>
                      <a:endParaRPr lang="en-ZW"/>
                    </a:p>
                  </a:txBody>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585707</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1100" b="1" kern="120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2.98</a:t>
                      </a:r>
                      <a:endParaRPr lang="en-ZW" sz="1400" b="1">
                        <a:solidFill>
                          <a:srgbClr val="7030A0"/>
                        </a:solidFill>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174541</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190355</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15814</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900" b="1" kern="120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4.27</a:t>
                      </a:r>
                      <a:endParaRPr lang="en-ZW" sz="1200" b="1">
                        <a:solidFill>
                          <a:srgbClr val="7030A0"/>
                        </a:solidFill>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40565</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2841</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270011</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95472</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900" b="1" kern="120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4.05</a:t>
                      </a:r>
                      <a:endParaRPr lang="en-ZW" sz="900" b="1">
                        <a:solidFill>
                          <a:srgbClr val="7030A0"/>
                        </a:solidFill>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38475</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751</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237211</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62671</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932830534"/>
                  </a:ext>
                </a:extLst>
              </a:tr>
              <a:tr h="237868">
                <a:tc>
                  <a:txBody>
                    <a:bodyPr/>
                    <a:lstStyle/>
                    <a:p>
                      <a:pPr>
                        <a:lnSpc>
                          <a:spcPct val="105000"/>
                        </a:lnSpc>
                        <a:spcAft>
                          <a:spcPts val="0"/>
                        </a:spcAft>
                      </a:pPr>
                      <a:r>
                        <a:rPr lang="en-ZW" sz="700" b="1"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2008</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9041</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900" b="1" kern="120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2.81</a:t>
                      </a:r>
                      <a:endParaRPr lang="en-ZW" sz="1200" b="1">
                        <a:solidFill>
                          <a:srgbClr val="7030A0"/>
                        </a:solidFill>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gridSpan="2">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39870</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hMerge="1">
                  <a:txBody>
                    <a:bodyPr/>
                    <a:lstStyle/>
                    <a:p>
                      <a:endParaRPr lang="en-ZW"/>
                    </a:p>
                  </a:txBody>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487752</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1100" b="1" kern="120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3.21</a:t>
                      </a:r>
                      <a:endParaRPr lang="en-ZW" sz="1400" b="1">
                        <a:solidFill>
                          <a:srgbClr val="7030A0"/>
                        </a:solidFill>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156568</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137058</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-19510</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900" b="1" kern="120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4.89</a:t>
                      </a:r>
                      <a:endParaRPr lang="en-ZW" sz="1200" b="1">
                        <a:solidFill>
                          <a:srgbClr val="7030A0"/>
                        </a:solidFill>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44210</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4341</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224854</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68285</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900" b="1" kern="120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4.1</a:t>
                      </a:r>
                      <a:endParaRPr lang="en-ZW" sz="900" b="1">
                        <a:solidFill>
                          <a:srgbClr val="7030A0"/>
                        </a:solidFill>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37068</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-2802</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199978</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43410</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4217009594"/>
                  </a:ext>
                </a:extLst>
              </a:tr>
              <a:tr h="237868">
                <a:tc>
                  <a:txBody>
                    <a:bodyPr/>
                    <a:lstStyle/>
                    <a:p>
                      <a:pPr>
                        <a:lnSpc>
                          <a:spcPct val="105000"/>
                        </a:lnSpc>
                        <a:spcAft>
                          <a:spcPts val="0"/>
                        </a:spcAft>
                      </a:pPr>
                      <a:r>
                        <a:rPr lang="en-ZW" sz="700" b="1"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2007</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12810</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900" b="1" kern="12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2.54</a:t>
                      </a:r>
                      <a:endParaRPr lang="en-ZW" sz="1200" b="1" dirty="0">
                        <a:solidFill>
                          <a:srgbClr val="7030A0"/>
                        </a:solidFill>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gridSpan="2">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47016</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hMerge="1">
                  <a:txBody>
                    <a:bodyPr/>
                    <a:lstStyle/>
                    <a:p>
                      <a:endParaRPr lang="en-ZW"/>
                    </a:p>
                  </a:txBody>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73039</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1100" b="1" kern="12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2.32</a:t>
                      </a:r>
                      <a:endParaRPr lang="en-ZW" sz="1400" b="1" dirty="0">
                        <a:solidFill>
                          <a:srgbClr val="7030A0"/>
                        </a:solidFill>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169455</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185519</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16069</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900" b="1" kern="12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4.19</a:t>
                      </a:r>
                      <a:endParaRPr lang="en-ZW" sz="1200" b="1" dirty="0">
                        <a:solidFill>
                          <a:srgbClr val="7030A0"/>
                        </a:solidFill>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53674</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6657</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336710</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167259</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900" b="1" kern="12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3.73</a:t>
                      </a:r>
                      <a:endParaRPr lang="en-ZW" sz="900" b="1" dirty="0">
                        <a:solidFill>
                          <a:srgbClr val="7030A0"/>
                        </a:solidFill>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47781</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765</a:t>
                      </a:r>
                      <a:endParaRPr lang="en-ZW" sz="800" dirty="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272436</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102985</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3005902450"/>
                  </a:ext>
                </a:extLst>
              </a:tr>
              <a:tr h="152450">
                <a:tc gridSpan="9">
                  <a:txBody>
                    <a:bodyPr/>
                    <a:lstStyle/>
                    <a:p>
                      <a:pPr>
                        <a:lnSpc>
                          <a:spcPct val="105000"/>
                        </a:lnSpc>
                        <a:spcAft>
                          <a:spcPts val="0"/>
                        </a:spcAft>
                      </a:pPr>
                      <a:r>
                        <a:rPr lang="en-US" sz="7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Total potential IFFs in 11 years</a:t>
                      </a:r>
                      <a:endParaRPr lang="en-US" sz="800" dirty="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hMerge="1">
                  <a:txBody>
                    <a:bodyPr/>
                    <a:lstStyle/>
                    <a:p>
                      <a:endParaRPr lang="en-ZW"/>
                    </a:p>
                  </a:txBody>
                  <a:tcPr/>
                </a:tc>
                <a:tc hMerge="1">
                  <a:txBody>
                    <a:bodyPr/>
                    <a:lstStyle/>
                    <a:p>
                      <a:endParaRPr lang="en-ZW"/>
                    </a:p>
                  </a:txBody>
                  <a:tcPr/>
                </a:tc>
                <a:tc hMerge="1">
                  <a:txBody>
                    <a:bodyPr/>
                    <a:lstStyle/>
                    <a:p>
                      <a:endParaRPr lang="en-ZW"/>
                    </a:p>
                  </a:txBody>
                  <a:tcPr/>
                </a:tc>
                <a:tc hMerge="1">
                  <a:txBody>
                    <a:bodyPr/>
                    <a:lstStyle/>
                    <a:p>
                      <a:endParaRPr lang="en-ZW"/>
                    </a:p>
                  </a:txBody>
                  <a:tcPr/>
                </a:tc>
                <a:tc hMerge="1">
                  <a:txBody>
                    <a:bodyPr/>
                    <a:lstStyle/>
                    <a:p>
                      <a:endParaRPr lang="en-ZW"/>
                    </a:p>
                  </a:txBody>
                  <a:tcPr/>
                </a:tc>
                <a:tc hMerge="1">
                  <a:txBody>
                    <a:bodyPr/>
                    <a:lstStyle/>
                    <a:p>
                      <a:endParaRPr lang="en-ZW"/>
                    </a:p>
                  </a:txBody>
                  <a:tcPr/>
                </a:tc>
                <a:tc hMerge="1">
                  <a:txBody>
                    <a:bodyPr/>
                    <a:lstStyle/>
                    <a:p>
                      <a:endParaRPr lang="en-ZW"/>
                    </a:p>
                  </a:txBody>
                  <a:tcPr/>
                </a:tc>
                <a:tc hMerge="1">
                  <a:txBody>
                    <a:bodyPr/>
                    <a:lstStyle/>
                    <a:p>
                      <a:endParaRPr lang="en-ZW"/>
                    </a:p>
                  </a:txBody>
                  <a:tcPr/>
                </a:tc>
                <a:tc>
                  <a:txBody>
                    <a:bodyPr/>
                    <a:lstStyle/>
                    <a:p>
                      <a:pPr>
                        <a:lnSpc>
                          <a:spcPct val="106000"/>
                        </a:lnSpc>
                        <a:spcAft>
                          <a:spcPts val="0"/>
                        </a:spcAft>
                      </a:pPr>
                      <a:r>
                        <a:rPr lang="en-ZW" sz="700" b="1"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516808</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gridSpan="2">
                  <a:txBody>
                    <a:bodyPr/>
                    <a:lstStyle/>
                    <a:p>
                      <a:pPr>
                        <a:lnSpc>
                          <a:spcPct val="106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hMerge="1">
                  <a:txBody>
                    <a:bodyPr/>
                    <a:lstStyle/>
                    <a:p>
                      <a:endParaRPr lang="en-ZW"/>
                    </a:p>
                  </a:txBody>
                  <a:tcPr/>
                </a:tc>
                <a:tc>
                  <a:txBody>
                    <a:bodyPr/>
                    <a:lstStyle/>
                    <a:p>
                      <a:pPr>
                        <a:lnSpc>
                          <a:spcPct val="105000"/>
                        </a:lnSpc>
                        <a:spcAft>
                          <a:spcPts val="0"/>
                        </a:spcAft>
                      </a:pPr>
                      <a:r>
                        <a:rPr lang="en-ZW" sz="700" b="1"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250750</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7000"/>
                        </a:lnSpc>
                        <a:spcAft>
                          <a:spcPts val="0"/>
                        </a:spcAft>
                      </a:pPr>
                      <a:r>
                        <a:rPr lang="en-ZW" sz="700">
                          <a:effectLst/>
                          <a:latin typeface="Times New Roman" panose="02020603050405020304" pitchFamily="18" charset="0"/>
                          <a:ea typeface="Calibri" panose="020F0502020204030204" pitchFamily="34" charset="0"/>
                          <a:cs typeface="Times New Roman" panose="02020603050405020304" pitchFamily="18" charset="0"/>
                        </a:rPr>
                        <a:t> </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b="1"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2377637</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gridSpan="2">
                  <a:txBody>
                    <a:bodyPr/>
                    <a:lstStyle/>
                    <a:p>
                      <a:pPr>
                        <a:lnSpc>
                          <a:spcPct val="107000"/>
                        </a:lnSpc>
                        <a:spcAft>
                          <a:spcPts val="0"/>
                        </a:spcAft>
                      </a:pPr>
                      <a:r>
                        <a:rPr lang="en-ZW" sz="700">
                          <a:effectLst/>
                          <a:latin typeface="Times New Roman" panose="02020603050405020304" pitchFamily="18" charset="0"/>
                          <a:ea typeface="Calibri" panose="020F0502020204030204" pitchFamily="34" charset="0"/>
                          <a:cs typeface="Times New Roman" panose="02020603050405020304" pitchFamily="18" charset="0"/>
                        </a:rPr>
                        <a:t> </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hMerge="1">
                  <a:txBody>
                    <a:bodyPr/>
                    <a:lstStyle/>
                    <a:p>
                      <a:endParaRPr lang="en-ZW"/>
                    </a:p>
                  </a:txBody>
                  <a:tcPr/>
                </a:tc>
                <a:tc>
                  <a:txBody>
                    <a:bodyPr/>
                    <a:lstStyle/>
                    <a:p>
                      <a:pPr>
                        <a:lnSpc>
                          <a:spcPct val="106000"/>
                        </a:lnSpc>
                        <a:spcAft>
                          <a:spcPts val="0"/>
                        </a:spcAft>
                      </a:pPr>
                      <a:r>
                        <a:rPr lang="en-ZW" sz="700" b="1"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190051</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6000"/>
                        </a:lnSpc>
                        <a:spcAft>
                          <a:spcPts val="0"/>
                        </a:spcAft>
                      </a:pPr>
                      <a:r>
                        <a:rPr lang="en-ZW" sz="700" kern="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ZW" sz="80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tc>
                  <a:txBody>
                    <a:bodyPr/>
                    <a:lstStyle/>
                    <a:p>
                      <a:pPr>
                        <a:lnSpc>
                          <a:spcPct val="105000"/>
                        </a:lnSpc>
                        <a:spcAft>
                          <a:spcPts val="0"/>
                        </a:spcAft>
                      </a:pPr>
                      <a:r>
                        <a:rPr lang="en-ZW" sz="700" b="1" kern="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893696</a:t>
                      </a:r>
                      <a:endParaRPr lang="en-ZW" sz="800" dirty="0">
                        <a:effectLst/>
                        <a:latin typeface="Calibri" panose="020F0502020204030204" pitchFamily="34" charset="0"/>
                        <a:cs typeface="Times New Roman" panose="02020603050405020304" pitchFamily="18" charset="0"/>
                      </a:endParaRPr>
                    </a:p>
                  </a:txBody>
                  <a:tcPr marL="25712" marR="25712" marT="17141" marB="17141">
                    <a:lnL w="12700" cap="flat" cmpd="sng" algn="ctr">
                      <a:solidFill>
                        <a:srgbClr val="999999"/>
                      </a:solidFill>
                      <a:prstDash val="solid"/>
                      <a:round/>
                      <a:headEnd type="none" w="med" len="med"/>
                      <a:tailEnd type="none" w="med" len="med"/>
                    </a:lnL>
                    <a:lnR w="12700" cap="flat" cmpd="sng" algn="ctr">
                      <a:solidFill>
                        <a:srgbClr val="999999"/>
                      </a:solidFill>
                      <a:prstDash val="solid"/>
                      <a:round/>
                      <a:headEnd type="none" w="med" len="med"/>
                      <a:tailEnd type="none" w="med" len="med"/>
                    </a:lnR>
                    <a:lnT w="12700" cap="flat" cmpd="sng" algn="ctr">
                      <a:solidFill>
                        <a:srgbClr val="999999"/>
                      </a:solidFill>
                      <a:prstDash val="solid"/>
                      <a:round/>
                      <a:headEnd type="none" w="med" len="med"/>
                      <a:tailEnd type="none" w="med" len="med"/>
                    </a:lnT>
                    <a:lnB w="12700" cap="flat" cmpd="sng" algn="ctr">
                      <a:solidFill>
                        <a:srgbClr val="999999"/>
                      </a:solidFill>
                      <a:prstDash val="solid"/>
                      <a:round/>
                      <a:headEnd type="none" w="med" len="med"/>
                      <a:tailEnd type="none" w="med" len="med"/>
                    </a:lnB>
                  </a:tcPr>
                </a:tc>
                <a:extLst>
                  <a:ext uri="{0D108BD9-81ED-4DB2-BD59-A6C34878D82A}">
                    <a16:rowId xmlns:a16="http://schemas.microsoft.com/office/drawing/2014/main" val="3898240419"/>
                  </a:ext>
                </a:extLst>
              </a:tr>
            </a:tbl>
          </a:graphicData>
        </a:graphic>
      </p:graphicFrame>
      <p:sp>
        <p:nvSpPr>
          <p:cNvPr id="14" name="TextBox 13">
            <a:extLst>
              <a:ext uri="{FF2B5EF4-FFF2-40B4-BE49-F238E27FC236}">
                <a16:creationId xmlns:a16="http://schemas.microsoft.com/office/drawing/2014/main" id="{0B6960FB-ACEC-623E-6406-F23E2AF24D90}"/>
              </a:ext>
            </a:extLst>
          </p:cNvPr>
          <p:cNvSpPr txBox="1"/>
          <p:nvPr/>
        </p:nvSpPr>
        <p:spPr>
          <a:xfrm>
            <a:off x="1818072" y="5621805"/>
            <a:ext cx="4570890" cy="280270"/>
          </a:xfrm>
          <a:prstGeom prst="rect">
            <a:avLst/>
          </a:prstGeom>
          <a:noFill/>
        </p:spPr>
        <p:txBody>
          <a:bodyPr wrap="square">
            <a:spAutoFit/>
          </a:bodyPr>
          <a:lstStyle/>
          <a:p>
            <a:pPr>
              <a:lnSpc>
                <a:spcPct val="107000"/>
              </a:lnSpc>
              <a:spcAft>
                <a:spcPts val="600"/>
              </a:spcAft>
            </a:pPr>
            <a:r>
              <a:rPr lang="en-US" sz="1200" dirty="0">
                <a:latin typeface="Times New Roman" panose="02020603050405020304" pitchFamily="18" charset="0"/>
                <a:ea typeface="Calibri" panose="020F0502020204030204" pitchFamily="34" charset="0"/>
                <a:cs typeface="Times New Roman" panose="02020603050405020304" pitchFamily="18" charset="0"/>
              </a:rPr>
              <a:t>Source: Author, Compiled from TIMB and FAOSTATS databases, 2018</a:t>
            </a:r>
            <a:endParaRPr lang="en-US" sz="1050" dirty="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4783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D4594-D5C7-6FF7-A51F-9CCD9EA9D5A9}"/>
              </a:ext>
            </a:extLst>
          </p:cNvPr>
          <p:cNvSpPr>
            <a:spLocks noGrp="1"/>
          </p:cNvSpPr>
          <p:nvPr>
            <p:ph type="title"/>
          </p:nvPr>
        </p:nvSpPr>
        <p:spPr/>
        <p:txBody>
          <a:bodyPr>
            <a:normAutofit fontScale="90000"/>
          </a:bodyPr>
          <a:lstStyle/>
          <a:p>
            <a:r>
              <a:rPr lang="en-US" dirty="0"/>
              <a:t>Primitive accumulation through extra-economic means</a:t>
            </a:r>
            <a:endParaRPr lang="en-ZW" dirty="0"/>
          </a:p>
        </p:txBody>
      </p:sp>
      <p:sp>
        <p:nvSpPr>
          <p:cNvPr id="3" name="Content Placeholder 2">
            <a:extLst>
              <a:ext uri="{FF2B5EF4-FFF2-40B4-BE49-F238E27FC236}">
                <a16:creationId xmlns:a16="http://schemas.microsoft.com/office/drawing/2014/main" id="{7DD7EC96-F8A3-455F-CCB9-2A5A1049F63E}"/>
              </a:ext>
            </a:extLst>
          </p:cNvPr>
          <p:cNvSpPr>
            <a:spLocks noGrp="1"/>
          </p:cNvSpPr>
          <p:nvPr>
            <p:ph idx="1"/>
          </p:nvPr>
        </p:nvSpPr>
        <p:spPr>
          <a:xfrm>
            <a:off x="565150" y="2160016"/>
            <a:ext cx="8268132" cy="3601212"/>
          </a:xfrm>
        </p:spPr>
        <p:txBody>
          <a:bodyPr>
            <a:normAutofit lnSpcReduction="10000"/>
          </a:bodyPr>
          <a:lstStyle/>
          <a:p>
            <a:r>
              <a:rPr lang="en-US" sz="2000" dirty="0"/>
              <a:t>It is without contest that he expanded reproduction surplus extraction by economic means is augmented by extra-economic force extraction common in the periphery in peasant farming (Shivji 2009)</a:t>
            </a:r>
          </a:p>
          <a:p>
            <a:r>
              <a:rPr lang="en-ZW" sz="2000" dirty="0"/>
              <a:t>Illicit commodity extraction through porous borders, involving big political players and those connected.</a:t>
            </a:r>
          </a:p>
          <a:p>
            <a:r>
              <a:rPr lang="en-ZW" sz="2000" dirty="0"/>
              <a:t>Tobacco marketing eschews the established marketing channels and through informal </a:t>
            </a:r>
            <a:r>
              <a:rPr lang="en-ZW" sz="2000" dirty="0" err="1"/>
              <a:t>agro</a:t>
            </a:r>
            <a:r>
              <a:rPr lang="en-ZW" sz="2000" dirty="0"/>
              <a:t>-traders, </a:t>
            </a:r>
          </a:p>
          <a:p>
            <a:r>
              <a:rPr lang="en-ZW" sz="2000" dirty="0"/>
              <a:t>Sometimes registers contracting companies eager to avoid the financing costs buy tobacco from the farms at far too low prices, from farmers facing financial challenges. </a:t>
            </a:r>
          </a:p>
        </p:txBody>
      </p:sp>
    </p:spTree>
    <p:extLst>
      <p:ext uri="{BB962C8B-B14F-4D97-AF65-F5344CB8AC3E}">
        <p14:creationId xmlns:p14="http://schemas.microsoft.com/office/powerpoint/2010/main" val="1565352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F963B-5194-391E-E73E-5ED4A3FACB7C}"/>
              </a:ext>
            </a:extLst>
          </p:cNvPr>
          <p:cNvSpPr>
            <a:spLocks noGrp="1"/>
          </p:cNvSpPr>
          <p:nvPr>
            <p:ph type="title"/>
          </p:nvPr>
        </p:nvSpPr>
        <p:spPr/>
        <p:txBody>
          <a:bodyPr/>
          <a:lstStyle/>
          <a:p>
            <a:r>
              <a:rPr lang="en-US" dirty="0"/>
              <a:t>Conclusion</a:t>
            </a:r>
            <a:endParaRPr lang="en-ZW" dirty="0"/>
          </a:p>
        </p:txBody>
      </p:sp>
      <p:sp>
        <p:nvSpPr>
          <p:cNvPr id="3" name="Content Placeholder 2">
            <a:extLst>
              <a:ext uri="{FF2B5EF4-FFF2-40B4-BE49-F238E27FC236}">
                <a16:creationId xmlns:a16="http://schemas.microsoft.com/office/drawing/2014/main" id="{1610A487-672C-5D90-65F2-40BE290BBFE8}"/>
              </a:ext>
            </a:extLst>
          </p:cNvPr>
          <p:cNvSpPr>
            <a:spLocks noGrp="1"/>
          </p:cNvSpPr>
          <p:nvPr>
            <p:ph idx="1"/>
          </p:nvPr>
        </p:nvSpPr>
        <p:spPr>
          <a:xfrm>
            <a:off x="565150" y="1731146"/>
            <a:ext cx="7335835" cy="4030082"/>
          </a:xfrm>
        </p:spPr>
        <p:txBody>
          <a:bodyPr>
            <a:normAutofit fontScale="92500"/>
          </a:bodyPr>
          <a:lstStyle/>
          <a:p>
            <a:r>
              <a:rPr lang="en-US" sz="1600" dirty="0"/>
              <a:t>The financialization of </a:t>
            </a:r>
            <a:r>
              <a:rPr lang="en-US" sz="1600" dirty="0" err="1"/>
              <a:t>agric</a:t>
            </a:r>
            <a:r>
              <a:rPr lang="en-US" sz="1600" dirty="0"/>
              <a:t> production through CF is an avenue for primitive capital accumulation for global capital</a:t>
            </a:r>
          </a:p>
          <a:p>
            <a:r>
              <a:rPr lang="en-US" sz="1600" dirty="0"/>
              <a:t>Peasants are the hardest hit, at the farm production site where family </a:t>
            </a:r>
            <a:r>
              <a:rPr lang="en-US" sz="1600" dirty="0" err="1"/>
              <a:t>labour</a:t>
            </a:r>
            <a:r>
              <a:rPr lang="en-US" sz="1600" dirty="0"/>
              <a:t> exploitation takes place</a:t>
            </a:r>
          </a:p>
          <a:p>
            <a:r>
              <a:rPr lang="en-US" sz="1600" dirty="0"/>
              <a:t>Mispricing, unfair trading facilitate surplus value extraction for the Far East, Europe and America</a:t>
            </a:r>
          </a:p>
          <a:p>
            <a:r>
              <a:rPr lang="en-US" sz="1600" dirty="0"/>
              <a:t>Small holder farmers remain poor, often abandon CF trading, and resort to selling </a:t>
            </a:r>
            <a:r>
              <a:rPr lang="en-US" sz="1600" dirty="0" err="1"/>
              <a:t>labour</a:t>
            </a:r>
            <a:r>
              <a:rPr lang="en-US" sz="1600" dirty="0"/>
              <a:t> earning precarious wages</a:t>
            </a:r>
          </a:p>
          <a:p>
            <a:r>
              <a:rPr lang="en-US" sz="1600" dirty="0"/>
              <a:t>CF is used as start-up finance to be abandoned as soon as farmer secure their own means to acquire farming inputs</a:t>
            </a:r>
          </a:p>
          <a:p>
            <a:r>
              <a:rPr lang="en-US" sz="1600" dirty="0"/>
              <a:t>CF promote extroverted agricultural production and the expense of the home economy</a:t>
            </a:r>
          </a:p>
          <a:p>
            <a:r>
              <a:rPr lang="en-US" sz="1600" dirty="0"/>
              <a:t>There is limited scope for intraregional trade under CF trading due to the Eurocentric nature of the financialization of production and marketing circuits</a:t>
            </a:r>
          </a:p>
          <a:p>
            <a:endParaRPr lang="en-ZW" sz="1600" dirty="0"/>
          </a:p>
        </p:txBody>
      </p:sp>
    </p:spTree>
    <p:extLst>
      <p:ext uri="{BB962C8B-B14F-4D97-AF65-F5344CB8AC3E}">
        <p14:creationId xmlns:p14="http://schemas.microsoft.com/office/powerpoint/2010/main" val="1280922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37F05F-A9C6-6923-74DA-BF3D427772D5}"/>
              </a:ext>
            </a:extLst>
          </p:cNvPr>
          <p:cNvSpPr>
            <a:spLocks noGrp="1"/>
          </p:cNvSpPr>
          <p:nvPr>
            <p:ph type="title"/>
          </p:nvPr>
        </p:nvSpPr>
        <p:spPr>
          <a:xfrm>
            <a:off x="565150" y="770890"/>
            <a:ext cx="10130224" cy="1268984"/>
          </a:xfrm>
        </p:spPr>
        <p:txBody>
          <a:bodyPr>
            <a:normAutofit/>
          </a:bodyPr>
          <a:lstStyle/>
          <a:p>
            <a:pPr>
              <a:lnSpc>
                <a:spcPct val="90000"/>
              </a:lnSpc>
            </a:pPr>
            <a:br>
              <a:rPr lang="en-US" sz="2800"/>
            </a:br>
            <a:r>
              <a:rPr lang="en-US" sz="2800"/>
              <a:t>Introduction</a:t>
            </a:r>
            <a:br>
              <a:rPr lang="en-US" sz="2800"/>
            </a:br>
            <a:endParaRPr lang="en-ZW" sz="2800"/>
          </a:p>
        </p:txBody>
      </p:sp>
      <p:sp>
        <p:nvSpPr>
          <p:cNvPr id="3" name="Content Placeholder 2">
            <a:extLst>
              <a:ext uri="{FF2B5EF4-FFF2-40B4-BE49-F238E27FC236}">
                <a16:creationId xmlns:a16="http://schemas.microsoft.com/office/drawing/2014/main" id="{AEF00DAB-D94D-0D4A-6911-659D66160145}"/>
              </a:ext>
            </a:extLst>
          </p:cNvPr>
          <p:cNvSpPr>
            <a:spLocks noGrp="1"/>
          </p:cNvSpPr>
          <p:nvPr>
            <p:ph idx="1"/>
          </p:nvPr>
        </p:nvSpPr>
        <p:spPr>
          <a:xfrm>
            <a:off x="565150" y="1638303"/>
            <a:ext cx="10130224" cy="4122925"/>
          </a:xfrm>
        </p:spPr>
        <p:txBody>
          <a:bodyPr>
            <a:normAutofit/>
          </a:bodyPr>
          <a:lstStyle/>
          <a:p>
            <a:pPr>
              <a:lnSpc>
                <a:spcPct val="90000"/>
              </a:lnSpc>
            </a:pPr>
            <a:r>
              <a:rPr lang="en-US" sz="1500" dirty="0"/>
              <a:t>The increasing dominance of contract farming among smallholders in Africa is generating adverse incorporation of the peasantry into emerging commodity circuits within the periphery. </a:t>
            </a:r>
          </a:p>
          <a:p>
            <a:pPr>
              <a:lnSpc>
                <a:spcPct val="90000"/>
              </a:lnSpc>
            </a:pPr>
            <a:r>
              <a:rPr lang="en-US" sz="1500" dirty="0"/>
              <a:t>As a consequent of inadequate credit availability within the African economy, the financialization of the agrarian economy at the behest of Europe, Asian and North America, not only defy the capitalist norm where land tenure systems define the character of financial circulation, rather, it escalates the exploitation of contracted producers of export crops. </a:t>
            </a:r>
          </a:p>
          <a:p>
            <a:pPr>
              <a:lnSpc>
                <a:spcPct val="90000"/>
              </a:lnSpc>
            </a:pPr>
            <a:r>
              <a:rPr lang="en-US" sz="1500" dirty="0"/>
              <a:t>Despite the upsurge in the production of export crops, smallholder producers have stayed poor, and typically reliant on hiring out </a:t>
            </a:r>
            <a:r>
              <a:rPr lang="en-US" sz="1500" dirty="0" err="1"/>
              <a:t>labour</a:t>
            </a:r>
            <a:r>
              <a:rPr lang="en-US" sz="1500" dirty="0"/>
              <a:t>, receiving perilous wages. </a:t>
            </a:r>
          </a:p>
          <a:p>
            <a:pPr>
              <a:lnSpc>
                <a:spcPct val="90000"/>
              </a:lnSpc>
            </a:pPr>
            <a:r>
              <a:rPr lang="en-US" sz="1500" dirty="0"/>
              <a:t>The emerging marketing networks are undergirded by geopolitical subtleties linked to the continent’s variegated responses to capitalist maneuvering in contemporary Africa. </a:t>
            </a:r>
          </a:p>
          <a:p>
            <a:pPr>
              <a:lnSpc>
                <a:spcPct val="90000"/>
              </a:lnSpc>
            </a:pPr>
            <a:r>
              <a:rPr lang="en-US" sz="1500" dirty="0"/>
              <a:t>Gains made through mass participation in the production of export crops as occasioned by the ascendance of contract farming are instantaneously snatched away by global capital through skewed marketing structures. </a:t>
            </a:r>
          </a:p>
          <a:p>
            <a:pPr>
              <a:lnSpc>
                <a:spcPct val="90000"/>
              </a:lnSpc>
            </a:pPr>
            <a:r>
              <a:rPr lang="en-US" sz="1500" dirty="0"/>
              <a:t>Thus, CF can be seen as disguised and rising invisible land grab through the </a:t>
            </a:r>
            <a:r>
              <a:rPr lang="en-US" sz="1500" dirty="0" err="1"/>
              <a:t>financialisation</a:t>
            </a:r>
            <a:r>
              <a:rPr lang="en-US" sz="1500" dirty="0"/>
              <a:t> of extroverted agricultural production. </a:t>
            </a:r>
          </a:p>
          <a:p>
            <a:pPr>
              <a:lnSpc>
                <a:spcPct val="90000"/>
              </a:lnSpc>
            </a:pPr>
            <a:endParaRPr lang="en-ZW" sz="1500" dirty="0"/>
          </a:p>
        </p:txBody>
      </p:sp>
      <p:grpSp>
        <p:nvGrpSpPr>
          <p:cNvPr id="25" name="Group 24">
            <a:extLst>
              <a:ext uri="{FF2B5EF4-FFF2-40B4-BE49-F238E27FC236}">
                <a16:creationId xmlns:a16="http://schemas.microsoft.com/office/drawing/2014/main" id="{0A30B600-877F-7746-B57D-25C3B476FE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26" name="Freeform 43">
              <a:extLst>
                <a:ext uri="{FF2B5EF4-FFF2-40B4-BE49-F238E27FC236}">
                  <a16:creationId xmlns:a16="http://schemas.microsoft.com/office/drawing/2014/main" id="{2C3F9BC4-CA61-1545-AFCA-2998DE0A81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44">
              <a:extLst>
                <a:ext uri="{FF2B5EF4-FFF2-40B4-BE49-F238E27FC236}">
                  <a16:creationId xmlns:a16="http://schemas.microsoft.com/office/drawing/2014/main" id="{6DF9667B-A221-FF48-BE03-0BCECE0271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45">
              <a:extLst>
                <a:ext uri="{FF2B5EF4-FFF2-40B4-BE49-F238E27FC236}">
                  <a16:creationId xmlns:a16="http://schemas.microsoft.com/office/drawing/2014/main" id="{B043781C-7B99-5E41-ACB6-43554D9E34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46">
              <a:extLst>
                <a:ext uri="{FF2B5EF4-FFF2-40B4-BE49-F238E27FC236}">
                  <a16:creationId xmlns:a16="http://schemas.microsoft.com/office/drawing/2014/main" id="{24D64776-7D03-D04E-9D4F-4913424D1A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47">
              <a:extLst>
                <a:ext uri="{FF2B5EF4-FFF2-40B4-BE49-F238E27FC236}">
                  <a16:creationId xmlns:a16="http://schemas.microsoft.com/office/drawing/2014/main" id="{84D49EAC-E325-E74E-9875-A5B09696F6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48">
              <a:extLst>
                <a:ext uri="{FF2B5EF4-FFF2-40B4-BE49-F238E27FC236}">
                  <a16:creationId xmlns:a16="http://schemas.microsoft.com/office/drawing/2014/main" id="{A82CBB5F-9CE4-9F41-828D-030FF74ABE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33" name="Straight Connector 32">
            <a:extLst>
              <a:ext uri="{FF2B5EF4-FFF2-40B4-BE49-F238E27FC236}">
                <a16:creationId xmlns:a16="http://schemas.microsoft.com/office/drawing/2014/main" id="{BE2AC807-9FDE-674F-84BF-EC319D68324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2296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CBA45-72DB-0F40-E12A-0DF482A0A7B8}"/>
              </a:ext>
            </a:extLst>
          </p:cNvPr>
          <p:cNvSpPr>
            <a:spLocks noGrp="1"/>
          </p:cNvSpPr>
          <p:nvPr>
            <p:ph type="title"/>
          </p:nvPr>
        </p:nvSpPr>
        <p:spPr>
          <a:xfrm>
            <a:off x="565150" y="770890"/>
            <a:ext cx="9512300" cy="1268984"/>
          </a:xfrm>
        </p:spPr>
        <p:txBody>
          <a:bodyPr>
            <a:normAutofit fontScale="90000"/>
          </a:bodyPr>
          <a:lstStyle/>
          <a:p>
            <a:r>
              <a:rPr lang="en-US" dirty="0"/>
              <a:t>Dominating Small holder farming in Africa</a:t>
            </a:r>
            <a:endParaRPr lang="en-ZW" dirty="0"/>
          </a:p>
        </p:txBody>
      </p:sp>
      <p:sp>
        <p:nvSpPr>
          <p:cNvPr id="3" name="Content Placeholder 2">
            <a:extLst>
              <a:ext uri="{FF2B5EF4-FFF2-40B4-BE49-F238E27FC236}">
                <a16:creationId xmlns:a16="http://schemas.microsoft.com/office/drawing/2014/main" id="{642D25B2-F494-E0AC-ECD4-DA86F05AE46C}"/>
              </a:ext>
            </a:extLst>
          </p:cNvPr>
          <p:cNvSpPr>
            <a:spLocks noGrp="1"/>
          </p:cNvSpPr>
          <p:nvPr>
            <p:ph idx="1"/>
          </p:nvPr>
        </p:nvSpPr>
        <p:spPr>
          <a:xfrm>
            <a:off x="565150" y="2160016"/>
            <a:ext cx="9512300" cy="3601212"/>
          </a:xfrm>
        </p:spPr>
        <p:txBody>
          <a:bodyPr>
            <a:normAutofit fontScale="77500" lnSpcReduction="20000"/>
          </a:bodyPr>
          <a:lstStyle/>
          <a:p>
            <a:r>
              <a:rPr lang="en-US" sz="2000" dirty="0"/>
              <a:t>There are some 500 million smallholder farms worldwide on which more than 2 billion people depend on for their livelihoods (</a:t>
            </a:r>
            <a:r>
              <a:rPr lang="en-US" sz="2000" dirty="0" err="1"/>
              <a:t>Nwanze</a:t>
            </a:r>
            <a:r>
              <a:rPr lang="en-US" sz="2000" dirty="0"/>
              <a:t>, 2011). </a:t>
            </a:r>
          </a:p>
          <a:p>
            <a:r>
              <a:rPr lang="en-US" sz="2000" dirty="0"/>
              <a:t>Small farms produce about 80% of the food consumed in sub-Saharan Africa.</a:t>
            </a:r>
          </a:p>
          <a:p>
            <a:r>
              <a:rPr lang="en-US" sz="2000" dirty="0"/>
              <a:t>Smallholder farmers can be considered, generally, as cultivating &lt;2ha, mainly on family labor, with limited capital (natural, physical, social, financial, and human), low-input-technology, and having limited access to markets (Kamara et al., 2019).</a:t>
            </a:r>
          </a:p>
          <a:p>
            <a:r>
              <a:rPr lang="en-US" sz="2000" dirty="0"/>
              <a:t>Farm sizes less than 2ha or smallholder farms represent about 78% of the total number of farms in sub-Saharan Africa (Figure 1) (HPLE, 2013) and a substantial proportion (about 90%) of agricultural production in some countries (Wiggins and Keats, 2013).</a:t>
            </a:r>
          </a:p>
          <a:p>
            <a:r>
              <a:rPr lang="en-US" sz="2000" dirty="0"/>
              <a:t>Smallholder farmers in most of sub-Saharan Africa still produce in agricultural systems characterized by low input and low outputs (DAFF, 2012).</a:t>
            </a:r>
          </a:p>
          <a:p>
            <a:r>
              <a:rPr lang="en-US" sz="2000" dirty="0"/>
              <a:t>Over 80% of smallholder farmers still produce at the subsistence level.</a:t>
            </a:r>
          </a:p>
          <a:p>
            <a:r>
              <a:rPr lang="en-US" sz="2000" dirty="0"/>
              <a:t>Despite significant progress, smallholder farming in Africa continues to be constrained by a variety of challenges.</a:t>
            </a:r>
          </a:p>
        </p:txBody>
      </p:sp>
    </p:spTree>
    <p:extLst>
      <p:ext uri="{BB962C8B-B14F-4D97-AF65-F5344CB8AC3E}">
        <p14:creationId xmlns:p14="http://schemas.microsoft.com/office/powerpoint/2010/main" val="3309176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C7F2E4D6-EF46-1C43-8F3E-3620C3C83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86DBFF-BDD0-A077-E516-B06F376BEB42}"/>
              </a:ext>
            </a:extLst>
          </p:cNvPr>
          <p:cNvSpPr>
            <a:spLocks noGrp="1"/>
          </p:cNvSpPr>
          <p:nvPr>
            <p:ph type="title"/>
          </p:nvPr>
        </p:nvSpPr>
        <p:spPr>
          <a:xfrm>
            <a:off x="565150" y="770890"/>
            <a:ext cx="5995137" cy="1268984"/>
          </a:xfrm>
        </p:spPr>
        <p:txBody>
          <a:bodyPr>
            <a:normAutofit/>
          </a:bodyPr>
          <a:lstStyle/>
          <a:p>
            <a:pPr>
              <a:lnSpc>
                <a:spcPct val="90000"/>
              </a:lnSpc>
            </a:pPr>
            <a:r>
              <a:rPr lang="en-US" sz="2800" dirty="0"/>
              <a:t>The challenges faced by smallholders in developing countries</a:t>
            </a:r>
            <a:endParaRPr lang="en-ZW" sz="2800" dirty="0"/>
          </a:p>
        </p:txBody>
      </p:sp>
      <p:sp>
        <p:nvSpPr>
          <p:cNvPr id="3" name="Content Placeholder 2">
            <a:extLst>
              <a:ext uri="{FF2B5EF4-FFF2-40B4-BE49-F238E27FC236}">
                <a16:creationId xmlns:a16="http://schemas.microsoft.com/office/drawing/2014/main" id="{3B065BD0-64DB-025E-2F97-2931F49AA7E6}"/>
              </a:ext>
            </a:extLst>
          </p:cNvPr>
          <p:cNvSpPr>
            <a:spLocks noGrp="1"/>
          </p:cNvSpPr>
          <p:nvPr>
            <p:ph idx="1"/>
          </p:nvPr>
        </p:nvSpPr>
        <p:spPr>
          <a:xfrm>
            <a:off x="565150" y="2160016"/>
            <a:ext cx="5995137" cy="3601212"/>
          </a:xfrm>
        </p:spPr>
        <p:txBody>
          <a:bodyPr>
            <a:normAutofit/>
          </a:bodyPr>
          <a:lstStyle/>
          <a:p>
            <a:pPr>
              <a:lnSpc>
                <a:spcPct val="90000"/>
              </a:lnSpc>
            </a:pPr>
            <a:r>
              <a:rPr lang="en-US" sz="1300"/>
              <a:t>Small farmers in developing regions face a number of constraints that limit their productivity (Minot and Sawyer 2014). </a:t>
            </a:r>
          </a:p>
          <a:p>
            <a:pPr lvl="1">
              <a:lnSpc>
                <a:spcPct val="90000"/>
              </a:lnSpc>
            </a:pPr>
            <a:r>
              <a:rPr lang="en-US" sz="1300"/>
              <a:t>First, they lack information about production methods and market opportunities, particularly for new crops and varieties.</a:t>
            </a:r>
          </a:p>
          <a:p>
            <a:pPr lvl="1">
              <a:lnSpc>
                <a:spcPct val="90000"/>
              </a:lnSpc>
            </a:pPr>
            <a:r>
              <a:rPr lang="en-US" sz="1300"/>
              <a:t>Second, even with sufficient information about profitable investments, small farmers often lack the necessary financial reserves to invest in new crops, and their lack of collateral limits their access to credit.</a:t>
            </a:r>
          </a:p>
          <a:p>
            <a:pPr lvl="1">
              <a:lnSpc>
                <a:spcPct val="90000"/>
              </a:lnSpc>
            </a:pPr>
            <a:r>
              <a:rPr lang="en-US" sz="1300"/>
              <a:t>Third, farmers operating near subsistence are understandably risk averse. </a:t>
            </a:r>
          </a:p>
          <a:p>
            <a:pPr lvl="1">
              <a:lnSpc>
                <a:spcPct val="90000"/>
              </a:lnSpc>
            </a:pPr>
            <a:r>
              <a:rPr lang="en-US" sz="1300"/>
              <a:t>They often prefer to assure themselves of a minimum supply of food before expanding production of cash crops for an uncertain market.</a:t>
            </a:r>
            <a:endParaRPr lang="en-ZW" sz="1300"/>
          </a:p>
        </p:txBody>
      </p:sp>
      <p:pic>
        <p:nvPicPr>
          <p:cNvPr id="5" name="Picture 4" descr="Magnifying glass showing decling performance">
            <a:extLst>
              <a:ext uri="{FF2B5EF4-FFF2-40B4-BE49-F238E27FC236}">
                <a16:creationId xmlns:a16="http://schemas.microsoft.com/office/drawing/2014/main" id="{736C9307-1185-E8E4-5CC8-17F8F15C29E7}"/>
              </a:ext>
            </a:extLst>
          </p:cNvPr>
          <p:cNvPicPr>
            <a:picLocks noChangeAspect="1"/>
          </p:cNvPicPr>
          <p:nvPr/>
        </p:nvPicPr>
        <p:blipFill rotWithShape="1">
          <a:blip r:embed="rId2"/>
          <a:srcRect l="12053" r="42616" b="-2"/>
          <a:stretch/>
        </p:blipFill>
        <p:spPr>
          <a:xfrm>
            <a:off x="8031023" y="2160015"/>
            <a:ext cx="2445592" cy="3601212"/>
          </a:xfrm>
          <a:prstGeom prst="rect">
            <a:avLst/>
          </a:prstGeom>
        </p:spPr>
      </p:pic>
      <p:grpSp>
        <p:nvGrpSpPr>
          <p:cNvPr id="37" name="Group 36">
            <a:extLst>
              <a:ext uri="{FF2B5EF4-FFF2-40B4-BE49-F238E27FC236}">
                <a16:creationId xmlns:a16="http://schemas.microsoft.com/office/drawing/2014/main" id="{97620302-BEE8-1447-8324-5F4178AA16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4677439"/>
            <a:chOff x="10290315" y="0"/>
            <a:chExt cx="1901686" cy="4677439"/>
          </a:xfrm>
        </p:grpSpPr>
        <p:sp>
          <p:nvSpPr>
            <p:cNvPr id="38" name="Freeform 37">
              <a:extLst>
                <a:ext uri="{FF2B5EF4-FFF2-40B4-BE49-F238E27FC236}">
                  <a16:creationId xmlns:a16="http://schemas.microsoft.com/office/drawing/2014/main" id="{075332F5-EA0C-8B40-ADC9-D024EBD77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39">
              <a:extLst>
                <a:ext uri="{FF2B5EF4-FFF2-40B4-BE49-F238E27FC236}">
                  <a16:creationId xmlns:a16="http://schemas.microsoft.com/office/drawing/2014/main" id="{2619F114-DF39-F544-B487-5430D00E13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41">
              <a:extLst>
                <a:ext uri="{FF2B5EF4-FFF2-40B4-BE49-F238E27FC236}">
                  <a16:creationId xmlns:a16="http://schemas.microsoft.com/office/drawing/2014/main" id="{5CDF6368-32C4-A64F-8D2E-11DE400CD9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42">
              <a:extLst>
                <a:ext uri="{FF2B5EF4-FFF2-40B4-BE49-F238E27FC236}">
                  <a16:creationId xmlns:a16="http://schemas.microsoft.com/office/drawing/2014/main" id="{148F19D8-49E5-0945-BC17-56044D43D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43" name="Straight Connector 42">
            <a:extLst>
              <a:ext uri="{FF2B5EF4-FFF2-40B4-BE49-F238E27FC236}">
                <a16:creationId xmlns:a16="http://schemas.microsoft.com/office/drawing/2014/main" id="{68C50EA3-7CF1-9542-A21D-5B3EBACC50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1131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Rectangle 64">
            <a:extLst>
              <a:ext uri="{FF2B5EF4-FFF2-40B4-BE49-F238E27FC236}">
                <a16:creationId xmlns:a16="http://schemas.microsoft.com/office/drawing/2014/main" id="{C7F2E4D6-EF46-1C43-8F3E-3620C3C83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8E67A6F5-F47F-BD4C-9336-30E0A60EB9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29613" y="0"/>
            <a:ext cx="1901686" cy="4677439"/>
            <a:chOff x="10290315" y="0"/>
            <a:chExt cx="1901686" cy="4677439"/>
          </a:xfrm>
        </p:grpSpPr>
        <p:sp>
          <p:nvSpPr>
            <p:cNvPr id="68" name="Freeform 19">
              <a:extLst>
                <a:ext uri="{FF2B5EF4-FFF2-40B4-BE49-F238E27FC236}">
                  <a16:creationId xmlns:a16="http://schemas.microsoft.com/office/drawing/2014/main" id="{DA710708-67E0-194C-9A96-FD528D207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Freeform 21">
              <a:extLst>
                <a:ext uri="{FF2B5EF4-FFF2-40B4-BE49-F238E27FC236}">
                  <a16:creationId xmlns:a16="http://schemas.microsoft.com/office/drawing/2014/main" id="{2B6DA887-E216-1245-8F6F-B21233D94B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23">
              <a:extLst>
                <a:ext uri="{FF2B5EF4-FFF2-40B4-BE49-F238E27FC236}">
                  <a16:creationId xmlns:a16="http://schemas.microsoft.com/office/drawing/2014/main" id="{2AE2F0EF-0001-F243-85DC-2B8812AB4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Freeform 24">
              <a:extLst>
                <a:ext uri="{FF2B5EF4-FFF2-40B4-BE49-F238E27FC236}">
                  <a16:creationId xmlns:a16="http://schemas.microsoft.com/office/drawing/2014/main" id="{1491B174-1F11-D548-A885-7F98AF742C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568B689C-06D8-A07D-CF6E-38EB3D930FDE}"/>
              </a:ext>
            </a:extLst>
          </p:cNvPr>
          <p:cNvSpPr>
            <a:spLocks noGrp="1"/>
          </p:cNvSpPr>
          <p:nvPr>
            <p:ph type="title"/>
          </p:nvPr>
        </p:nvSpPr>
        <p:spPr>
          <a:xfrm>
            <a:off x="565150" y="770890"/>
            <a:ext cx="6195187" cy="1268984"/>
          </a:xfrm>
        </p:spPr>
        <p:txBody>
          <a:bodyPr>
            <a:normAutofit/>
          </a:bodyPr>
          <a:lstStyle/>
          <a:p>
            <a:pPr>
              <a:lnSpc>
                <a:spcPct val="90000"/>
              </a:lnSpc>
            </a:pPr>
            <a:r>
              <a:rPr lang="en-US"/>
              <a:t>Understanding  Contract Farming (CF)</a:t>
            </a:r>
            <a:endParaRPr lang="en-ZW"/>
          </a:p>
        </p:txBody>
      </p:sp>
      <p:sp>
        <p:nvSpPr>
          <p:cNvPr id="3" name="Content Placeholder 2">
            <a:extLst>
              <a:ext uri="{FF2B5EF4-FFF2-40B4-BE49-F238E27FC236}">
                <a16:creationId xmlns:a16="http://schemas.microsoft.com/office/drawing/2014/main" id="{7D2E916D-48D7-235A-E426-41E6E9DF4C05}"/>
              </a:ext>
            </a:extLst>
          </p:cNvPr>
          <p:cNvSpPr>
            <a:spLocks noGrp="1"/>
          </p:cNvSpPr>
          <p:nvPr>
            <p:ph idx="1"/>
          </p:nvPr>
        </p:nvSpPr>
        <p:spPr>
          <a:xfrm>
            <a:off x="565150" y="2160016"/>
            <a:ext cx="6195187" cy="3601212"/>
          </a:xfrm>
        </p:spPr>
        <p:txBody>
          <a:bodyPr>
            <a:normAutofit/>
          </a:bodyPr>
          <a:lstStyle/>
          <a:p>
            <a:pPr>
              <a:lnSpc>
                <a:spcPct val="90000"/>
              </a:lnSpc>
            </a:pPr>
            <a:r>
              <a:rPr lang="en-US" sz="1200" dirty="0"/>
              <a:t>Contract farming may be defined </a:t>
            </a:r>
            <a:r>
              <a:rPr lang="en-US" sz="1200" b="1" dirty="0"/>
              <a:t>as agricultural production carried out according to a pre-planting agreement in which the farmer commits to producing a given product in a certain manner and the buyer commits to purchasing it. </a:t>
            </a:r>
          </a:p>
          <a:p>
            <a:pPr lvl="1">
              <a:lnSpc>
                <a:spcPct val="90000"/>
              </a:lnSpc>
            </a:pPr>
            <a:r>
              <a:rPr lang="en-US" sz="1200" dirty="0"/>
              <a:t>Often, the buyer provides the farmer with technical assistance, seeds, fertilizer, and other inputs on credit, and offers a guaranteed price for the output (Eaton and Shepherd 2001)</a:t>
            </a:r>
          </a:p>
          <a:p>
            <a:pPr lvl="1">
              <a:lnSpc>
                <a:spcPct val="90000"/>
              </a:lnSpc>
            </a:pPr>
            <a:r>
              <a:rPr lang="en-US" sz="1200" dirty="0"/>
              <a:t>Large farmers have better access to credit, better information about production and marketing methods, and greater tolerance of risk. </a:t>
            </a:r>
          </a:p>
          <a:p>
            <a:pPr lvl="1">
              <a:lnSpc>
                <a:spcPct val="90000"/>
              </a:lnSpc>
            </a:pPr>
            <a:r>
              <a:rPr lang="en-US" sz="1200" dirty="0"/>
              <a:t>However, these advantages are offset by the higher costs and the reliance on hired laborers compared to family members. </a:t>
            </a:r>
          </a:p>
          <a:p>
            <a:pPr>
              <a:lnSpc>
                <a:spcPct val="90000"/>
              </a:lnSpc>
            </a:pPr>
            <a:r>
              <a:rPr lang="en-US" sz="1200" dirty="0"/>
              <a:t>Thus, contract farming can be seen as a way to combine the advantages of large-scale production (improved access to credit, better production methods, and tolerance of risk) with the strengths of small-scale production (lower implicit labor costs and improved incentives).</a:t>
            </a:r>
          </a:p>
          <a:p>
            <a:pPr>
              <a:lnSpc>
                <a:spcPct val="90000"/>
              </a:lnSpc>
            </a:pPr>
            <a:r>
              <a:rPr lang="en-US" sz="1200" dirty="0"/>
              <a:t>In essence, CF provide an avenue for the </a:t>
            </a:r>
            <a:r>
              <a:rPr lang="en-US" sz="1200" dirty="0" err="1"/>
              <a:t>financialiasation</a:t>
            </a:r>
            <a:r>
              <a:rPr lang="en-US" sz="1200" dirty="0"/>
              <a:t> of agricultural production in the periphery.</a:t>
            </a:r>
          </a:p>
          <a:p>
            <a:pPr>
              <a:lnSpc>
                <a:spcPct val="90000"/>
              </a:lnSpc>
            </a:pPr>
            <a:endParaRPr lang="en-ZW" sz="1200" dirty="0"/>
          </a:p>
        </p:txBody>
      </p:sp>
      <p:cxnSp>
        <p:nvCxnSpPr>
          <p:cNvPr id="73" name="Straight Connector 72">
            <a:extLst>
              <a:ext uri="{FF2B5EF4-FFF2-40B4-BE49-F238E27FC236}">
                <a16:creationId xmlns:a16="http://schemas.microsoft.com/office/drawing/2014/main" id="{BF3CF3DF-4809-5B42-9F22-9813913792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6400999"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tractor in the distance on a farm">
            <a:extLst>
              <a:ext uri="{FF2B5EF4-FFF2-40B4-BE49-F238E27FC236}">
                <a16:creationId xmlns:a16="http://schemas.microsoft.com/office/drawing/2014/main" id="{51BD52E8-E66F-1CE5-A51E-206672B17A50}"/>
              </a:ext>
            </a:extLst>
          </p:cNvPr>
          <p:cNvPicPr>
            <a:picLocks noChangeAspect="1"/>
          </p:cNvPicPr>
          <p:nvPr/>
        </p:nvPicPr>
        <p:blipFill rotWithShape="1">
          <a:blip r:embed="rId2"/>
          <a:srcRect l="42302" r="12366" b="-2"/>
          <a:stretch/>
        </p:blipFill>
        <p:spPr>
          <a:xfrm>
            <a:off x="7534655" y="1"/>
            <a:ext cx="4657345" cy="6857999"/>
          </a:xfrm>
          <a:prstGeom prst="rect">
            <a:avLst/>
          </a:prstGeom>
        </p:spPr>
      </p:pic>
    </p:spTree>
    <p:extLst>
      <p:ext uri="{BB962C8B-B14F-4D97-AF65-F5344CB8AC3E}">
        <p14:creationId xmlns:p14="http://schemas.microsoft.com/office/powerpoint/2010/main" val="3057762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 name="Rectangle 132">
            <a:extLst>
              <a:ext uri="{FF2B5EF4-FFF2-40B4-BE49-F238E27FC236}">
                <a16:creationId xmlns:a16="http://schemas.microsoft.com/office/drawing/2014/main" id="{C7F2E4D6-EF46-1C43-8F3E-3620C3C83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2D949B-FD87-5672-310A-B7B45DB1B607}"/>
              </a:ext>
            </a:extLst>
          </p:cNvPr>
          <p:cNvSpPr>
            <a:spLocks noGrp="1"/>
          </p:cNvSpPr>
          <p:nvPr>
            <p:ph type="title"/>
          </p:nvPr>
        </p:nvSpPr>
        <p:spPr>
          <a:xfrm>
            <a:off x="565150" y="770890"/>
            <a:ext cx="5995137" cy="1268984"/>
          </a:xfrm>
        </p:spPr>
        <p:txBody>
          <a:bodyPr>
            <a:normAutofit/>
          </a:bodyPr>
          <a:lstStyle/>
          <a:p>
            <a:pPr>
              <a:lnSpc>
                <a:spcPct val="90000"/>
              </a:lnSpc>
            </a:pPr>
            <a:r>
              <a:rPr lang="en-US" dirty="0"/>
              <a:t>Types of CF arrangements</a:t>
            </a:r>
            <a:endParaRPr lang="en-ZW"/>
          </a:p>
        </p:txBody>
      </p:sp>
      <p:sp>
        <p:nvSpPr>
          <p:cNvPr id="3" name="Content Placeholder 2">
            <a:extLst>
              <a:ext uri="{FF2B5EF4-FFF2-40B4-BE49-F238E27FC236}">
                <a16:creationId xmlns:a16="http://schemas.microsoft.com/office/drawing/2014/main" id="{B999755D-DD86-74FF-5566-F3F7981E408C}"/>
              </a:ext>
            </a:extLst>
          </p:cNvPr>
          <p:cNvSpPr>
            <a:spLocks noGrp="1"/>
          </p:cNvSpPr>
          <p:nvPr>
            <p:ph idx="1"/>
          </p:nvPr>
        </p:nvSpPr>
        <p:spPr>
          <a:xfrm>
            <a:off x="565150" y="2160016"/>
            <a:ext cx="5995137" cy="3601212"/>
          </a:xfrm>
        </p:spPr>
        <p:txBody>
          <a:bodyPr>
            <a:normAutofit/>
          </a:bodyPr>
          <a:lstStyle/>
          <a:p>
            <a:pPr>
              <a:lnSpc>
                <a:spcPct val="90000"/>
              </a:lnSpc>
            </a:pPr>
            <a:r>
              <a:rPr lang="en-US" sz="1300" err="1"/>
              <a:t>Mighell</a:t>
            </a:r>
            <a:r>
              <a:rPr lang="en-US" sz="1300"/>
              <a:t> and Jones (1963) classify contract farming schemes into three categories: </a:t>
            </a:r>
          </a:p>
          <a:p>
            <a:pPr>
              <a:lnSpc>
                <a:spcPct val="90000"/>
              </a:lnSpc>
            </a:pPr>
            <a:endParaRPr lang="en-US" sz="1300"/>
          </a:p>
          <a:p>
            <a:pPr lvl="1">
              <a:lnSpc>
                <a:spcPct val="90000"/>
              </a:lnSpc>
            </a:pPr>
            <a:r>
              <a:rPr lang="en-US" sz="1300"/>
              <a:t>A market-specifying contract describes the terms of the sales transaction about price, quantity, timing, and product attributes. </a:t>
            </a:r>
          </a:p>
          <a:p>
            <a:pPr lvl="1">
              <a:lnSpc>
                <a:spcPct val="90000"/>
              </a:lnSpc>
            </a:pPr>
            <a:endParaRPr lang="en-US" sz="1300"/>
          </a:p>
          <a:p>
            <a:pPr lvl="1">
              <a:lnSpc>
                <a:spcPct val="90000"/>
              </a:lnSpc>
            </a:pPr>
            <a:r>
              <a:rPr lang="en-US" sz="1300"/>
              <a:t>In a resource-providing contract, the buyer also provides agricultural inputs and technical assistance on credit. </a:t>
            </a:r>
          </a:p>
          <a:p>
            <a:pPr lvl="1">
              <a:lnSpc>
                <a:spcPct val="90000"/>
              </a:lnSpc>
            </a:pPr>
            <a:endParaRPr lang="en-US" sz="1300"/>
          </a:p>
          <a:p>
            <a:pPr lvl="1">
              <a:lnSpc>
                <a:spcPct val="90000"/>
              </a:lnSpc>
            </a:pPr>
            <a:r>
              <a:rPr lang="en-US" sz="1300"/>
              <a:t> The third type is the production-management contract, which specifies the way the commodity is to be grown, such as the planting density, use of pesticides, and timing of harvest.</a:t>
            </a:r>
            <a:endParaRPr lang="en-ZW" sz="1300"/>
          </a:p>
        </p:txBody>
      </p:sp>
      <p:pic>
        <p:nvPicPr>
          <p:cNvPr id="104" name="Graphic 103" descr="Contract">
            <a:extLst>
              <a:ext uri="{FF2B5EF4-FFF2-40B4-BE49-F238E27FC236}">
                <a16:creationId xmlns:a16="http://schemas.microsoft.com/office/drawing/2014/main" id="{6B134A1A-18BE-90D5-5625-D9A1CAAD432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53213" y="2160015"/>
            <a:ext cx="3601212" cy="3601212"/>
          </a:xfrm>
          <a:prstGeom prst="rect">
            <a:avLst/>
          </a:prstGeom>
        </p:spPr>
      </p:pic>
      <p:grpSp>
        <p:nvGrpSpPr>
          <p:cNvPr id="135" name="Group 134">
            <a:extLst>
              <a:ext uri="{FF2B5EF4-FFF2-40B4-BE49-F238E27FC236}">
                <a16:creationId xmlns:a16="http://schemas.microsoft.com/office/drawing/2014/main" id="{97620302-BEE8-1447-8324-5F4178AA16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4677439"/>
            <a:chOff x="10290315" y="0"/>
            <a:chExt cx="1901686" cy="4677439"/>
          </a:xfrm>
        </p:grpSpPr>
        <p:sp>
          <p:nvSpPr>
            <p:cNvPr id="136" name="Freeform 37">
              <a:extLst>
                <a:ext uri="{FF2B5EF4-FFF2-40B4-BE49-F238E27FC236}">
                  <a16:creationId xmlns:a16="http://schemas.microsoft.com/office/drawing/2014/main" id="{075332F5-EA0C-8B40-ADC9-D024EBD771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7" name="Freeform 39">
              <a:extLst>
                <a:ext uri="{FF2B5EF4-FFF2-40B4-BE49-F238E27FC236}">
                  <a16:creationId xmlns:a16="http://schemas.microsoft.com/office/drawing/2014/main" id="{2619F114-DF39-F544-B487-5430D00E13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8" name="Freeform 41">
              <a:extLst>
                <a:ext uri="{FF2B5EF4-FFF2-40B4-BE49-F238E27FC236}">
                  <a16:creationId xmlns:a16="http://schemas.microsoft.com/office/drawing/2014/main" id="{5CDF6368-32C4-A64F-8D2E-11DE400CD9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42">
              <a:extLst>
                <a:ext uri="{FF2B5EF4-FFF2-40B4-BE49-F238E27FC236}">
                  <a16:creationId xmlns:a16="http://schemas.microsoft.com/office/drawing/2014/main" id="{148F19D8-49E5-0945-BC17-56044D43D3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cxnSp>
        <p:nvCxnSpPr>
          <p:cNvPr id="141" name="Straight Connector 140">
            <a:extLst>
              <a:ext uri="{FF2B5EF4-FFF2-40B4-BE49-F238E27FC236}">
                <a16:creationId xmlns:a16="http://schemas.microsoft.com/office/drawing/2014/main" id="{68C50EA3-7CF1-9542-A21D-5B3EBACC50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9946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C7F2E4D6-EF46-1C43-8F3E-3620C3C83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3B992E-7517-3026-6A59-16E9FBCA6608}"/>
              </a:ext>
            </a:extLst>
          </p:cNvPr>
          <p:cNvSpPr>
            <a:spLocks noGrp="1"/>
          </p:cNvSpPr>
          <p:nvPr>
            <p:ph type="title"/>
          </p:nvPr>
        </p:nvSpPr>
        <p:spPr>
          <a:xfrm>
            <a:off x="565150" y="770890"/>
            <a:ext cx="5018677" cy="1268984"/>
          </a:xfrm>
        </p:spPr>
        <p:txBody>
          <a:bodyPr>
            <a:normAutofit/>
          </a:bodyPr>
          <a:lstStyle/>
          <a:p>
            <a:pPr>
              <a:lnSpc>
                <a:spcPct val="90000"/>
              </a:lnSpc>
            </a:pPr>
            <a:r>
              <a:rPr lang="en-US" dirty="0"/>
              <a:t>Contested role of CF in Africa</a:t>
            </a:r>
            <a:endParaRPr lang="en-ZW"/>
          </a:p>
        </p:txBody>
      </p:sp>
      <p:sp>
        <p:nvSpPr>
          <p:cNvPr id="3" name="Content Placeholder 2">
            <a:extLst>
              <a:ext uri="{FF2B5EF4-FFF2-40B4-BE49-F238E27FC236}">
                <a16:creationId xmlns:a16="http://schemas.microsoft.com/office/drawing/2014/main" id="{980371EC-34F2-2D6F-2E4F-FAD4DE0FDFA0}"/>
              </a:ext>
            </a:extLst>
          </p:cNvPr>
          <p:cNvSpPr>
            <a:spLocks noGrp="1"/>
          </p:cNvSpPr>
          <p:nvPr>
            <p:ph idx="1"/>
          </p:nvPr>
        </p:nvSpPr>
        <p:spPr>
          <a:xfrm>
            <a:off x="371475" y="2160016"/>
            <a:ext cx="5754547" cy="3601212"/>
          </a:xfrm>
        </p:spPr>
        <p:txBody>
          <a:bodyPr>
            <a:normAutofit/>
          </a:bodyPr>
          <a:lstStyle/>
          <a:p>
            <a:pPr>
              <a:lnSpc>
                <a:spcPct val="90000"/>
              </a:lnSpc>
            </a:pPr>
            <a:r>
              <a:rPr lang="en-US" sz="1400" dirty="0"/>
              <a:t>Agriculture in Africa lacks vertical coordination, leading to a mismatch between demand and supply across the value chain from farmers, processors, wholesalers and retailers.</a:t>
            </a:r>
          </a:p>
          <a:p>
            <a:pPr>
              <a:lnSpc>
                <a:spcPct val="90000"/>
              </a:lnSpc>
            </a:pPr>
            <a:r>
              <a:rPr lang="en-US" sz="1400" dirty="0"/>
              <a:t>High transactional costs for farmers emanating from;</a:t>
            </a:r>
          </a:p>
          <a:p>
            <a:pPr lvl="1">
              <a:lnSpc>
                <a:spcPct val="90000"/>
              </a:lnSpc>
            </a:pPr>
            <a:r>
              <a:rPr lang="en-US" sz="1400" dirty="0"/>
              <a:t>Imperfect information sharing and limited capability to process the information</a:t>
            </a:r>
          </a:p>
          <a:p>
            <a:pPr lvl="1">
              <a:lnSpc>
                <a:spcPct val="90000"/>
              </a:lnSpc>
            </a:pPr>
            <a:r>
              <a:rPr lang="en-US" sz="1400" dirty="0"/>
              <a:t>Dishonesty between buyer and seller leading violation of agreements</a:t>
            </a:r>
          </a:p>
          <a:p>
            <a:pPr lvl="1">
              <a:lnSpc>
                <a:spcPct val="90000"/>
              </a:lnSpc>
            </a:pPr>
            <a:r>
              <a:rPr lang="en-US" sz="1400" dirty="0"/>
              <a:t>Asset specificity which limit the sellers’ bargaining power, as buyers may be limited, holding sway</a:t>
            </a:r>
          </a:p>
          <a:p>
            <a:pPr lvl="1">
              <a:lnSpc>
                <a:spcPct val="90000"/>
              </a:lnSpc>
            </a:pPr>
            <a:r>
              <a:rPr lang="en-US" sz="1400" dirty="0"/>
              <a:t>The production of high value crops is characterized by </a:t>
            </a:r>
            <a:r>
              <a:rPr lang="en-US" sz="1400" dirty="0" err="1"/>
              <a:t>labour</a:t>
            </a:r>
            <a:r>
              <a:rPr lang="en-US" sz="1400" dirty="0"/>
              <a:t> intensive production, complex input requirements, perishability, high value weight ratio and poor economies of scale.</a:t>
            </a:r>
          </a:p>
          <a:p>
            <a:pPr lvl="1">
              <a:lnSpc>
                <a:spcPct val="90000"/>
              </a:lnSpc>
            </a:pPr>
            <a:endParaRPr lang="en-US" sz="1400" dirty="0"/>
          </a:p>
          <a:p>
            <a:pPr lvl="1">
              <a:lnSpc>
                <a:spcPct val="90000"/>
              </a:lnSpc>
            </a:pPr>
            <a:endParaRPr lang="en-ZW" sz="1400" dirty="0"/>
          </a:p>
        </p:txBody>
      </p:sp>
      <p:cxnSp>
        <p:nvCxnSpPr>
          <p:cNvPr id="24" name="Straight Connector 23">
            <a:extLst>
              <a:ext uri="{FF2B5EF4-FFF2-40B4-BE49-F238E27FC236}">
                <a16:creationId xmlns:a16="http://schemas.microsoft.com/office/drawing/2014/main" id="{BF3CF3DF-4809-5B42-9F22-9813913792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5018677"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BFD251E3-961F-2440-B872-1D26671822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4" y="0"/>
            <a:ext cx="1901687" cy="6858000"/>
            <a:chOff x="10290314" y="0"/>
            <a:chExt cx="1901687" cy="6858000"/>
          </a:xfrm>
        </p:grpSpPr>
        <p:sp>
          <p:nvSpPr>
            <p:cNvPr id="27" name="Freeform 21">
              <a:extLst>
                <a:ext uri="{FF2B5EF4-FFF2-40B4-BE49-F238E27FC236}">
                  <a16:creationId xmlns:a16="http://schemas.microsoft.com/office/drawing/2014/main" id="{5558ED88-23E3-3941-8644-676CD732E7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22">
              <a:extLst>
                <a:ext uri="{FF2B5EF4-FFF2-40B4-BE49-F238E27FC236}">
                  <a16:creationId xmlns:a16="http://schemas.microsoft.com/office/drawing/2014/main" id="{24B1447F-72DA-384E-9D7D-C33A13EF43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3">
              <a:extLst>
                <a:ext uri="{FF2B5EF4-FFF2-40B4-BE49-F238E27FC236}">
                  <a16:creationId xmlns:a16="http://schemas.microsoft.com/office/drawing/2014/main" id="{86089DDC-F160-E24D-A726-0082953C09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4">
              <a:extLst>
                <a:ext uri="{FF2B5EF4-FFF2-40B4-BE49-F238E27FC236}">
                  <a16:creationId xmlns:a16="http://schemas.microsoft.com/office/drawing/2014/main" id="{1A211FA8-50B3-3C4E-A234-1580EA200A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25">
              <a:extLst>
                <a:ext uri="{FF2B5EF4-FFF2-40B4-BE49-F238E27FC236}">
                  <a16:creationId xmlns:a16="http://schemas.microsoft.com/office/drawing/2014/main" id="{6A73788D-F322-0047-BF9E-A8E69D8454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26">
              <a:extLst>
                <a:ext uri="{FF2B5EF4-FFF2-40B4-BE49-F238E27FC236}">
                  <a16:creationId xmlns:a16="http://schemas.microsoft.com/office/drawing/2014/main" id="{7E90A8A1-A164-EA41-86BB-166893179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Oval 32">
              <a:extLst>
                <a:ext uri="{FF2B5EF4-FFF2-40B4-BE49-F238E27FC236}">
                  <a16:creationId xmlns:a16="http://schemas.microsoft.com/office/drawing/2014/main" id="{6894343D-4C51-384E-BEC6-1517A940C0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4"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close-up of a hand touching a wheat field&#10;&#10;Description automatically generated">
            <a:extLst>
              <a:ext uri="{FF2B5EF4-FFF2-40B4-BE49-F238E27FC236}">
                <a16:creationId xmlns:a16="http://schemas.microsoft.com/office/drawing/2014/main" id="{C207E89E-0C6F-CE73-5683-9AA8833B5E84}"/>
              </a:ext>
            </a:extLst>
          </p:cNvPr>
          <p:cNvPicPr>
            <a:picLocks noChangeAspect="1"/>
          </p:cNvPicPr>
          <p:nvPr/>
        </p:nvPicPr>
        <p:blipFill rotWithShape="1">
          <a:blip r:embed="rId2"/>
          <a:srcRect l="24446" r="19304"/>
          <a:stretch/>
        </p:blipFill>
        <p:spPr>
          <a:xfrm>
            <a:off x="6230213" y="768334"/>
            <a:ext cx="5318776" cy="5318776"/>
          </a:xfrm>
          <a:custGeom>
            <a:avLst/>
            <a:gdLst/>
            <a:ahLst/>
            <a:cxnLst/>
            <a:rect l="l" t="t" r="r" b="b"/>
            <a:pathLst>
              <a:path w="5768526" h="5768526">
                <a:moveTo>
                  <a:pt x="2884263" y="0"/>
                </a:moveTo>
                <a:cubicBezTo>
                  <a:pt x="4477197" y="0"/>
                  <a:pt x="5768526" y="1291329"/>
                  <a:pt x="5768526" y="2884263"/>
                </a:cubicBezTo>
                <a:cubicBezTo>
                  <a:pt x="5768526" y="4477197"/>
                  <a:pt x="4477197" y="5768526"/>
                  <a:pt x="2884263" y="5768526"/>
                </a:cubicBezTo>
                <a:cubicBezTo>
                  <a:pt x="1291329" y="5768526"/>
                  <a:pt x="0" y="4477197"/>
                  <a:pt x="0" y="2884263"/>
                </a:cubicBezTo>
                <a:cubicBezTo>
                  <a:pt x="0" y="1291329"/>
                  <a:pt x="1291329" y="0"/>
                  <a:pt x="2884263" y="0"/>
                </a:cubicBezTo>
                <a:close/>
              </a:path>
            </a:pathLst>
          </a:custGeom>
        </p:spPr>
      </p:pic>
    </p:spTree>
    <p:extLst>
      <p:ext uri="{BB962C8B-B14F-4D97-AF65-F5344CB8AC3E}">
        <p14:creationId xmlns:p14="http://schemas.microsoft.com/office/powerpoint/2010/main" val="4247544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9B4F9-00E6-10A7-0023-CBFF618F7E81}"/>
              </a:ext>
            </a:extLst>
          </p:cNvPr>
          <p:cNvSpPr>
            <a:spLocks noGrp="1"/>
          </p:cNvSpPr>
          <p:nvPr>
            <p:ph type="title"/>
          </p:nvPr>
        </p:nvSpPr>
        <p:spPr/>
        <p:txBody>
          <a:bodyPr>
            <a:normAutofit fontScale="90000"/>
          </a:bodyPr>
          <a:lstStyle/>
          <a:p>
            <a:r>
              <a:rPr lang="en-US" noProof="0" dirty="0"/>
              <a:t>Contested role of CF in Africa</a:t>
            </a:r>
            <a:endParaRPr lang="en-ZW" dirty="0"/>
          </a:p>
        </p:txBody>
      </p:sp>
      <p:sp>
        <p:nvSpPr>
          <p:cNvPr id="3" name="Content Placeholder 2">
            <a:extLst>
              <a:ext uri="{FF2B5EF4-FFF2-40B4-BE49-F238E27FC236}">
                <a16:creationId xmlns:a16="http://schemas.microsoft.com/office/drawing/2014/main" id="{8FAF1685-6246-009A-3F06-34209EC9E235}"/>
              </a:ext>
            </a:extLst>
          </p:cNvPr>
          <p:cNvSpPr>
            <a:spLocks noGrp="1"/>
          </p:cNvSpPr>
          <p:nvPr>
            <p:ph idx="1"/>
          </p:nvPr>
        </p:nvSpPr>
        <p:spPr>
          <a:xfrm>
            <a:off x="565150" y="2160016"/>
            <a:ext cx="8702675" cy="3840734"/>
          </a:xfrm>
        </p:spPr>
        <p:txBody>
          <a:bodyPr>
            <a:normAutofit fontScale="85000" lnSpcReduction="20000"/>
          </a:bodyPr>
          <a:lstStyle/>
          <a:p>
            <a:r>
              <a:rPr lang="en-US" sz="1800" dirty="0"/>
              <a:t>The outcomes of CF remain contested.</a:t>
            </a:r>
          </a:p>
          <a:p>
            <a:r>
              <a:rPr lang="en-US" sz="1800" dirty="0"/>
              <a:t>Some see it as a solution to challenges related to problems of information, credit, and market risk that farmers encounter.</a:t>
            </a:r>
          </a:p>
          <a:p>
            <a:r>
              <a:rPr lang="en-US" sz="1800" dirty="0"/>
              <a:t>Thus, CF is seen as facilitating the integration of small holder farmers into global commodity circuits leading to income growth and poverty reduction.</a:t>
            </a:r>
          </a:p>
          <a:p>
            <a:pPr lvl="1"/>
            <a:r>
              <a:rPr lang="en-US" sz="1500" dirty="0"/>
              <a:t>In South Africa, contract farming in fruits, vegetables and poultry increased income by 7 folds, provided better infrastructure, better access to services and resources and markets </a:t>
            </a:r>
          </a:p>
          <a:p>
            <a:pPr lvl="1"/>
            <a:r>
              <a:rPr lang="en-US" sz="1500" dirty="0"/>
              <a:t>In Uganda, CF is common for sugarcane and cocoa. Net income increased by between 58% to 168% depending on the model applied (Jones and Gibbon 2011). </a:t>
            </a:r>
          </a:p>
          <a:p>
            <a:r>
              <a:rPr lang="en-US" sz="1800" dirty="0"/>
              <a:t>Opponents of the CF argue that it results in large firms taking advantage of the land and poverty of small holder farmers, exploiting through unpaid </a:t>
            </a:r>
            <a:r>
              <a:rPr lang="en-US" sz="1800" dirty="0" err="1"/>
              <a:t>labour</a:t>
            </a:r>
            <a:r>
              <a:rPr lang="en-US" sz="1800" dirty="0"/>
              <a:t> expressed through unfair commodity pricing. </a:t>
            </a:r>
          </a:p>
          <a:p>
            <a:r>
              <a:rPr lang="en-US" sz="1800" dirty="0"/>
              <a:t>This is expressed through increasing indebtedness (Little and Watts 1994)</a:t>
            </a:r>
          </a:p>
          <a:p>
            <a:r>
              <a:rPr lang="en-US" sz="1800" dirty="0"/>
              <a:t>Little and Watts (1994) argue that CF leads to increased conflict between farmers and contracting firms, power imbalance between farmers and contracting firms, intra-housed tensions along gender and </a:t>
            </a:r>
            <a:r>
              <a:rPr lang="en-US" sz="1800" dirty="0" err="1"/>
              <a:t>labour</a:t>
            </a:r>
            <a:r>
              <a:rPr lang="en-US" sz="1800" dirty="0"/>
              <a:t> division, income sharing and leading to rural inequality</a:t>
            </a:r>
          </a:p>
          <a:p>
            <a:endParaRPr lang="en-US" sz="1800" dirty="0"/>
          </a:p>
          <a:p>
            <a:endParaRPr lang="en-US" sz="1000" dirty="0"/>
          </a:p>
          <a:p>
            <a:endParaRPr lang="en-ZW" sz="1000" dirty="0"/>
          </a:p>
        </p:txBody>
      </p:sp>
    </p:spTree>
    <p:extLst>
      <p:ext uri="{BB962C8B-B14F-4D97-AF65-F5344CB8AC3E}">
        <p14:creationId xmlns:p14="http://schemas.microsoft.com/office/powerpoint/2010/main" val="945848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B75A1-503B-4CA3-6840-B96AF9B8B310}"/>
              </a:ext>
            </a:extLst>
          </p:cNvPr>
          <p:cNvSpPr>
            <a:spLocks noGrp="1"/>
          </p:cNvSpPr>
          <p:nvPr>
            <p:ph type="title"/>
          </p:nvPr>
        </p:nvSpPr>
        <p:spPr>
          <a:xfrm>
            <a:off x="565150" y="770890"/>
            <a:ext cx="8455025" cy="1268984"/>
          </a:xfrm>
        </p:spPr>
        <p:txBody>
          <a:bodyPr>
            <a:noAutofit/>
          </a:bodyPr>
          <a:lstStyle/>
          <a:p>
            <a:r>
              <a:rPr lang="en-US" sz="3600" dirty="0" err="1"/>
              <a:t>Conceptualising</a:t>
            </a:r>
            <a:r>
              <a:rPr lang="en-US" sz="3600" dirty="0"/>
              <a:t> as CF as Primitive capital accumulation and unfair </a:t>
            </a:r>
            <a:r>
              <a:rPr lang="en-US" sz="3600" dirty="0" err="1"/>
              <a:t>labour</a:t>
            </a:r>
            <a:r>
              <a:rPr lang="en-US" sz="3600" dirty="0"/>
              <a:t> reward</a:t>
            </a:r>
            <a:endParaRPr lang="en-ZW" sz="3600" dirty="0"/>
          </a:p>
        </p:txBody>
      </p:sp>
      <p:sp>
        <p:nvSpPr>
          <p:cNvPr id="3" name="Content Placeholder 2">
            <a:extLst>
              <a:ext uri="{FF2B5EF4-FFF2-40B4-BE49-F238E27FC236}">
                <a16:creationId xmlns:a16="http://schemas.microsoft.com/office/drawing/2014/main" id="{9AD64EE9-3971-B610-8B85-579CD9FD59F8}"/>
              </a:ext>
            </a:extLst>
          </p:cNvPr>
          <p:cNvSpPr>
            <a:spLocks noGrp="1"/>
          </p:cNvSpPr>
          <p:nvPr>
            <p:ph idx="1"/>
          </p:nvPr>
        </p:nvSpPr>
        <p:spPr>
          <a:xfrm>
            <a:off x="565150" y="2598166"/>
            <a:ext cx="9426575" cy="3601212"/>
          </a:xfrm>
        </p:spPr>
        <p:txBody>
          <a:bodyPr>
            <a:normAutofit/>
          </a:bodyPr>
          <a:lstStyle/>
          <a:p>
            <a:r>
              <a:rPr lang="en-US" sz="2000" dirty="0"/>
              <a:t>Luxemburg (1963) argued that capital needs </a:t>
            </a:r>
            <a:r>
              <a:rPr lang="en-US" sz="2000" dirty="0" err="1"/>
              <a:t>labour</a:t>
            </a:r>
            <a:r>
              <a:rPr lang="en-US" sz="2000" dirty="0"/>
              <a:t>, natural resources to enable capital accumulation.</a:t>
            </a:r>
          </a:p>
          <a:p>
            <a:r>
              <a:rPr lang="en-US" sz="2000" dirty="0"/>
              <a:t>The farm, just like the factory and the mine is the place where surplus value is created. </a:t>
            </a:r>
          </a:p>
          <a:p>
            <a:r>
              <a:rPr lang="en-US" sz="2000" dirty="0"/>
              <a:t>This is the place where wage </a:t>
            </a:r>
            <a:r>
              <a:rPr lang="en-US" sz="2000" dirty="0" err="1"/>
              <a:t>labour</a:t>
            </a:r>
            <a:r>
              <a:rPr lang="en-US" sz="2000" dirty="0"/>
              <a:t> is exploited by capital to extract surplus value (profit) through commodity exchange</a:t>
            </a:r>
          </a:p>
          <a:p>
            <a:r>
              <a:rPr lang="en-US" sz="2000" dirty="0"/>
              <a:t>The supply of farming inputs at higher prices than market levels is also used to extract surplus value by contracting companies</a:t>
            </a:r>
          </a:p>
          <a:p>
            <a:endParaRPr lang="en-US" dirty="0"/>
          </a:p>
          <a:p>
            <a:endParaRPr lang="en-ZW" dirty="0"/>
          </a:p>
        </p:txBody>
      </p:sp>
    </p:spTree>
    <p:extLst>
      <p:ext uri="{BB962C8B-B14F-4D97-AF65-F5344CB8AC3E}">
        <p14:creationId xmlns:p14="http://schemas.microsoft.com/office/powerpoint/2010/main" val="302574129"/>
      </p:ext>
    </p:extLst>
  </p:cSld>
  <p:clrMapOvr>
    <a:masterClrMapping/>
  </p:clrMapOvr>
</p:sld>
</file>

<file path=ppt/theme/theme1.xml><?xml version="1.0" encoding="utf-8"?>
<a:theme xmlns:a="http://schemas.openxmlformats.org/drawingml/2006/main" name="PunchcardVTI">
  <a:themeElements>
    <a:clrScheme name="Punchcard">
      <a:dk1>
        <a:srgbClr val="000000"/>
      </a:dk1>
      <a:lt1>
        <a:srgbClr val="FFFFFF"/>
      </a:lt1>
      <a:dk2>
        <a:srgbClr val="00224B"/>
      </a:dk2>
      <a:lt2>
        <a:srgbClr val="EFF0EF"/>
      </a:lt2>
      <a:accent1>
        <a:srgbClr val="00B2F3"/>
      </a:accent1>
      <a:accent2>
        <a:srgbClr val="0471CC"/>
      </a:accent2>
      <a:accent3>
        <a:srgbClr val="14BBA9"/>
      </a:accent3>
      <a:accent4>
        <a:srgbClr val="8BB93B"/>
      </a:accent4>
      <a:accent5>
        <a:srgbClr val="EC970C"/>
      </a:accent5>
      <a:accent6>
        <a:srgbClr val="F55822"/>
      </a:accent6>
      <a:hlink>
        <a:srgbClr val="008EE6"/>
      </a:hlink>
      <a:folHlink>
        <a:srgbClr val="808C8E"/>
      </a:folHlink>
    </a:clrScheme>
    <a:fontScheme name="Punchcard">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unchcardVTI" id="{C7262591-AF98-8F48-B56D-6342D2439B1A}" vid="{261D9F73-974A-B14E-9EAF-4871CCA60BB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76784A438BD5E429E6448B0135AC6A8" ma:contentTypeVersion="3" ma:contentTypeDescription="Create a new document." ma:contentTypeScope="" ma:versionID="7f3bd410e7639e4181e0757410419346">
  <xsd:schema xmlns:xsd="http://www.w3.org/2001/XMLSchema" xmlns:xs="http://www.w3.org/2001/XMLSchema" xmlns:p="http://schemas.microsoft.com/office/2006/metadata/properties" xmlns:ns3="5b7906b5-c05b-47c8-8686-4aa2b3880472" targetNamespace="http://schemas.microsoft.com/office/2006/metadata/properties" ma:root="true" ma:fieldsID="63b8bc3c9cc75a5a9ed31828184b8900" ns3:_="">
    <xsd:import namespace="5b7906b5-c05b-47c8-8686-4aa2b3880472"/>
    <xsd:element name="properties">
      <xsd:complexType>
        <xsd:sequence>
          <xsd:element name="documentManagement">
            <xsd:complexType>
              <xsd:all>
                <xsd:element ref="ns3:MediaServiceMetadata" minOccurs="0"/>
                <xsd:element ref="ns3:MediaServiceFastMetadata"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7906b5-c05b-47c8-8686-4aa2b38804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4CB0332-DAFD-4998-BB66-04AE49C22D71}">
  <ds:schemaRefs>
    <ds:schemaRef ds:uri="http://schemas.microsoft.com/sharepoint/v3/contenttype/forms"/>
  </ds:schemaRefs>
</ds:datastoreItem>
</file>

<file path=customXml/itemProps2.xml><?xml version="1.0" encoding="utf-8"?>
<ds:datastoreItem xmlns:ds="http://schemas.openxmlformats.org/officeDocument/2006/customXml" ds:itemID="{FC9C0AC6-C0F7-4DF8-887B-7F09082380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7906b5-c05b-47c8-8686-4aa2b38804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935AE2E-F169-415A-B3EB-165F29755CB2}">
  <ds:schemaRefs>
    <ds:schemaRef ds:uri="http://schemas.microsoft.com/office/2006/documentManagement/types"/>
    <ds:schemaRef ds:uri="5b7906b5-c05b-47c8-8686-4aa2b3880472"/>
    <ds:schemaRef ds:uri="http://schemas.openxmlformats.org/package/2006/metadata/core-properties"/>
    <ds:schemaRef ds:uri="http://purl.org/dc/elements/1.1/"/>
    <ds:schemaRef ds:uri="http://www.w3.org/XML/1998/namespace"/>
    <ds:schemaRef ds:uri="http://schemas.microsoft.com/office/infopath/2007/PartnerControls"/>
    <ds:schemaRef ds:uri="http://purl.org/dc/terms/"/>
    <ds:schemaRef ds:uri="http://schemas.microsoft.com/office/2006/metadata/properties"/>
    <ds:schemaRef ds:uri="http://purl.org/dc/dcmitype/"/>
  </ds:schemaRefs>
</ds:datastoreItem>
</file>

<file path=docMetadata/LabelInfo.xml><?xml version="1.0" encoding="utf-8"?>
<clbl:labelList xmlns:clbl="http://schemas.microsoft.com/office/2020/mipLabelMetadata">
  <clbl:label id="{ca9a8b8c-3ea3-4799-a43e-5510398e7a3b}" enabled="0" method="" siteId="{ca9a8b8c-3ea3-4799-a43e-5510398e7a3b}" removed="1"/>
</clbl:labelList>
</file>

<file path=docProps/app.xml><?xml version="1.0" encoding="utf-8"?>
<Properties xmlns="http://schemas.openxmlformats.org/officeDocument/2006/extended-properties" xmlns:vt="http://schemas.openxmlformats.org/officeDocument/2006/docPropsVTypes">
  <TotalTime>4086</TotalTime>
  <Words>1987</Words>
  <Application>Microsoft Office PowerPoint</Application>
  <PresentationFormat>Widescreen</PresentationFormat>
  <Paragraphs>377</Paragraphs>
  <Slides>15</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Neue Haas Grotesk Text Pro</vt:lpstr>
      <vt:lpstr>Times New Roman</vt:lpstr>
      <vt:lpstr>PunchcardVTI</vt:lpstr>
      <vt:lpstr>Contract farming and agricultural commodity circuits in Africa in the 21st Century</vt:lpstr>
      <vt:lpstr> Introduction </vt:lpstr>
      <vt:lpstr>Dominating Small holder farming in Africa</vt:lpstr>
      <vt:lpstr>The challenges faced by smallholders in developing countries</vt:lpstr>
      <vt:lpstr>Understanding  Contract Farming (CF)</vt:lpstr>
      <vt:lpstr>Types of CF arrangements</vt:lpstr>
      <vt:lpstr>Contested role of CF in Africa</vt:lpstr>
      <vt:lpstr>Contested role of CF in Africa</vt:lpstr>
      <vt:lpstr>Conceptualising as CF as Primitive capital accumulation and unfair labour reward</vt:lpstr>
      <vt:lpstr>Rising Prevalence of CF in Africa</vt:lpstr>
      <vt:lpstr>The dominance of small holders in tobacco production in post land reform Zimbabwe</vt:lpstr>
      <vt:lpstr>The case of Tobacco CF and marketing in Zimbabwe</vt:lpstr>
      <vt:lpstr>Mispricing of CF commodities </vt:lpstr>
      <vt:lpstr>Primitive accumulation through extra-economic means</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Applying Education 5.0 in development discourse in Zimbabwe</dc:title>
  <dc:creator>Toendepi Shonhe</dc:creator>
  <cp:lastModifiedBy>Shonhe, Toendepi</cp:lastModifiedBy>
  <cp:revision>6</cp:revision>
  <cp:lastPrinted>2023-10-09T19:59:58Z</cp:lastPrinted>
  <dcterms:created xsi:type="dcterms:W3CDTF">2023-10-08T10:08:26Z</dcterms:created>
  <dcterms:modified xsi:type="dcterms:W3CDTF">2023-10-11T09:53:55Z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0x010100376784A438BD5E429E6448B0135AC6A8</vt:lpwstr>
  </property>
</Properties>
</file>